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75" r:id="rId3"/>
    <p:sldId id="257" r:id="rId4"/>
    <p:sldId id="258" r:id="rId5"/>
    <p:sldId id="259" r:id="rId6"/>
    <p:sldId id="260" r:id="rId7"/>
    <p:sldId id="261" r:id="rId8"/>
    <p:sldId id="262" r:id="rId9"/>
    <p:sldId id="264" r:id="rId10"/>
    <p:sldId id="265" r:id="rId11"/>
    <p:sldId id="266" r:id="rId12"/>
    <p:sldId id="267" r:id="rId13"/>
    <p:sldId id="280" r:id="rId14"/>
    <p:sldId id="276" r:id="rId15"/>
    <p:sldId id="277" r:id="rId16"/>
    <p:sldId id="278" r:id="rId17"/>
    <p:sldId id="279" r:id="rId18"/>
    <p:sldId id="282" r:id="rId19"/>
    <p:sldId id="270" r:id="rId20"/>
    <p:sldId id="271" r:id="rId21"/>
    <p:sldId id="272" r:id="rId22"/>
    <p:sldId id="273" r:id="rId23"/>
    <p:sldId id="274" r:id="rId24"/>
  </p:sldIdLst>
  <p:sldSz cx="24384000" cy="13716000"/>
  <p:notesSz cx="6858000" cy="9144000"/>
  <p:embeddedFontLst>
    <p:embeddedFont>
      <p:font typeface="Helvetica Neue"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ABFF"/>
    <a:srgbClr val="00FF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F3C4A1-1F4A-4A39-82B1-8B9778B95AF7}">
  <a:tblStyle styleId="{28F3C4A1-1F4A-4A39-82B1-8B9778B95AF7}"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634" autoAdjust="0"/>
  </p:normalViewPr>
  <p:slideViewPr>
    <p:cSldViewPr snapToGrid="0">
      <p:cViewPr varScale="1">
        <p:scale>
          <a:sx n="31" d="100"/>
          <a:sy n="31" d="100"/>
        </p:scale>
        <p:origin x="166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87805-0914-4BEC-B4A1-3A4A7897F4E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F82EB8BA-EF32-48AC-840C-2896EC23F754}">
      <dgm:prSet phldrT="[Text]"/>
      <dgm:spPr>
        <a:solidFill>
          <a:srgbClr val="640666"/>
        </a:solidFill>
      </dgm:spPr>
      <dgm:t>
        <a:bodyPr/>
        <a:lstStyle/>
        <a:p>
          <a:r>
            <a:rPr lang="en-GB" dirty="0" smtClean="0"/>
            <a:t> </a:t>
          </a:r>
          <a:endParaRPr lang="en-GB" dirty="0"/>
        </a:p>
      </dgm:t>
    </dgm:pt>
    <dgm:pt modelId="{4B5600B3-6FD2-4E1B-B390-C350886B7F98}" type="parTrans" cxnId="{1F572BAA-BC5A-4739-A34D-5D0E65EF6238}">
      <dgm:prSet/>
      <dgm:spPr/>
      <dgm:t>
        <a:bodyPr/>
        <a:lstStyle/>
        <a:p>
          <a:endParaRPr lang="en-GB"/>
        </a:p>
      </dgm:t>
    </dgm:pt>
    <dgm:pt modelId="{3A2E6E83-00AE-43AE-A815-C9B1C97236BA}" type="sibTrans" cxnId="{1F572BAA-BC5A-4739-A34D-5D0E65EF6238}">
      <dgm:prSet/>
      <dgm:spPr>
        <a:solidFill>
          <a:srgbClr val="640666">
            <a:alpha val="45000"/>
          </a:srgbClr>
        </a:solidFill>
      </dgm:spPr>
      <dgm:t>
        <a:bodyPr/>
        <a:lstStyle/>
        <a:p>
          <a:endParaRPr lang="en-GB"/>
        </a:p>
      </dgm:t>
    </dgm:pt>
    <dgm:pt modelId="{D88EEA2F-63D7-4E43-94A3-34B5F6A7BA2D}">
      <dgm:prSet phldrT="[Text]"/>
      <dgm:spPr>
        <a:solidFill>
          <a:srgbClr val="C00000"/>
        </a:solidFill>
      </dgm:spPr>
      <dgm:t>
        <a:bodyPr/>
        <a:lstStyle/>
        <a:p>
          <a:r>
            <a:rPr lang="en-GB" dirty="0" smtClean="0"/>
            <a:t> </a:t>
          </a:r>
          <a:endParaRPr lang="en-GB" dirty="0"/>
        </a:p>
      </dgm:t>
    </dgm:pt>
    <dgm:pt modelId="{D8855C8F-EC18-45DA-B07A-F215167ECF28}" type="parTrans" cxnId="{13F8B622-3AA1-4235-AF23-A8B6863EDD04}">
      <dgm:prSet/>
      <dgm:spPr/>
      <dgm:t>
        <a:bodyPr/>
        <a:lstStyle/>
        <a:p>
          <a:endParaRPr lang="en-GB"/>
        </a:p>
      </dgm:t>
    </dgm:pt>
    <dgm:pt modelId="{68380E38-7B2D-4F79-996E-D2035F62AC14}" type="sibTrans" cxnId="{13F8B622-3AA1-4235-AF23-A8B6863EDD04}">
      <dgm:prSet/>
      <dgm:spPr>
        <a:solidFill>
          <a:schemeClr val="accent6">
            <a:lumMod val="40000"/>
            <a:lumOff val="60000"/>
          </a:schemeClr>
        </a:solidFill>
      </dgm:spPr>
      <dgm:t>
        <a:bodyPr/>
        <a:lstStyle/>
        <a:p>
          <a:endParaRPr lang="en-GB"/>
        </a:p>
      </dgm:t>
    </dgm:pt>
    <dgm:pt modelId="{6E690552-16BC-47C2-8BAC-BC314EE79F91}">
      <dgm:prSet phldrT="[Text]"/>
      <dgm:spPr>
        <a:solidFill>
          <a:srgbClr val="00AEEF"/>
        </a:solidFill>
      </dgm:spPr>
      <dgm:t>
        <a:bodyPr/>
        <a:lstStyle/>
        <a:p>
          <a:r>
            <a:rPr lang="en-GB" dirty="0" smtClean="0"/>
            <a:t> </a:t>
          </a:r>
          <a:endParaRPr lang="en-GB" dirty="0"/>
        </a:p>
      </dgm:t>
    </dgm:pt>
    <dgm:pt modelId="{186081E6-C28C-4BE4-8BF1-9BE62A80A2FF}" type="parTrans" cxnId="{2624198D-F970-4F3E-82C8-C0D138651B85}">
      <dgm:prSet/>
      <dgm:spPr/>
      <dgm:t>
        <a:bodyPr/>
        <a:lstStyle/>
        <a:p>
          <a:endParaRPr lang="en-GB"/>
        </a:p>
      </dgm:t>
    </dgm:pt>
    <dgm:pt modelId="{5EB2CC3E-1A34-4745-B1BB-D793DEAFFEF5}" type="sibTrans" cxnId="{2624198D-F970-4F3E-82C8-C0D138651B85}">
      <dgm:prSet/>
      <dgm:spPr>
        <a:solidFill>
          <a:schemeClr val="bg2">
            <a:lumMod val="20000"/>
            <a:lumOff val="80000"/>
          </a:schemeClr>
        </a:solidFill>
      </dgm:spPr>
      <dgm:t>
        <a:bodyPr/>
        <a:lstStyle/>
        <a:p>
          <a:endParaRPr lang="en-GB"/>
        </a:p>
      </dgm:t>
    </dgm:pt>
    <dgm:pt modelId="{DA4FA63B-4AD1-459D-ABCB-5AEE9D03451F}" type="pres">
      <dgm:prSet presAssocID="{C1A87805-0914-4BEC-B4A1-3A4A7897F4E6}" presName="cycle" presStyleCnt="0">
        <dgm:presLayoutVars>
          <dgm:dir/>
          <dgm:resizeHandles val="exact"/>
        </dgm:presLayoutVars>
      </dgm:prSet>
      <dgm:spPr/>
      <dgm:t>
        <a:bodyPr/>
        <a:lstStyle/>
        <a:p>
          <a:endParaRPr lang="en-GB"/>
        </a:p>
      </dgm:t>
    </dgm:pt>
    <dgm:pt modelId="{AE20D8EA-E805-4BCB-A65B-5DEAB3DFBF5D}" type="pres">
      <dgm:prSet presAssocID="{F82EB8BA-EF32-48AC-840C-2896EC23F754}" presName="node" presStyleLbl="node1" presStyleIdx="0" presStyleCnt="3">
        <dgm:presLayoutVars>
          <dgm:bulletEnabled val="1"/>
        </dgm:presLayoutVars>
      </dgm:prSet>
      <dgm:spPr/>
      <dgm:t>
        <a:bodyPr/>
        <a:lstStyle/>
        <a:p>
          <a:endParaRPr lang="en-GB"/>
        </a:p>
      </dgm:t>
    </dgm:pt>
    <dgm:pt modelId="{5A90B8EB-C0EE-4D30-B525-28D1FB72EDAE}" type="pres">
      <dgm:prSet presAssocID="{3A2E6E83-00AE-43AE-A815-C9B1C97236BA}" presName="sibTrans" presStyleLbl="sibTrans2D1" presStyleIdx="0" presStyleCnt="3" custAng="17591465" custLinFactX="127025" custLinFactNeighborX="200000" custLinFactNeighborY="-12194"/>
      <dgm:spPr/>
      <dgm:t>
        <a:bodyPr/>
        <a:lstStyle/>
        <a:p>
          <a:endParaRPr lang="en-GB"/>
        </a:p>
      </dgm:t>
    </dgm:pt>
    <dgm:pt modelId="{CAE38CAD-D256-4AD3-B1EB-2BAD24A8400B}" type="pres">
      <dgm:prSet presAssocID="{3A2E6E83-00AE-43AE-A815-C9B1C97236BA}" presName="connectorText" presStyleLbl="sibTrans2D1" presStyleIdx="0" presStyleCnt="3"/>
      <dgm:spPr/>
      <dgm:t>
        <a:bodyPr/>
        <a:lstStyle/>
        <a:p>
          <a:endParaRPr lang="en-GB"/>
        </a:p>
      </dgm:t>
    </dgm:pt>
    <dgm:pt modelId="{3439D3E9-14DC-4437-8B15-8007CFDDAB68}" type="pres">
      <dgm:prSet presAssocID="{D88EEA2F-63D7-4E43-94A3-34B5F6A7BA2D}" presName="node" presStyleLbl="node1" presStyleIdx="1" presStyleCnt="3" custRadScaleRad="98319" custRadScaleInc="202679">
        <dgm:presLayoutVars>
          <dgm:bulletEnabled val="1"/>
        </dgm:presLayoutVars>
      </dgm:prSet>
      <dgm:spPr/>
      <dgm:t>
        <a:bodyPr/>
        <a:lstStyle/>
        <a:p>
          <a:endParaRPr lang="en-GB"/>
        </a:p>
      </dgm:t>
    </dgm:pt>
    <dgm:pt modelId="{B8D5941B-655E-4C4B-B48B-F31FB3779985}" type="pres">
      <dgm:prSet presAssocID="{68380E38-7B2D-4F79-996E-D2035F62AC14}" presName="sibTrans" presStyleLbl="sibTrans2D1" presStyleIdx="1" presStyleCnt="3" custAng="18299231" custLinFactX="-57250" custLinFactY="-100000" custLinFactNeighborX="-100000" custLinFactNeighborY="-102631"/>
      <dgm:spPr/>
      <dgm:t>
        <a:bodyPr/>
        <a:lstStyle/>
        <a:p>
          <a:endParaRPr lang="en-GB"/>
        </a:p>
      </dgm:t>
    </dgm:pt>
    <dgm:pt modelId="{90A459E8-649B-4572-BF41-30BA670B2D7B}" type="pres">
      <dgm:prSet presAssocID="{68380E38-7B2D-4F79-996E-D2035F62AC14}" presName="connectorText" presStyleLbl="sibTrans2D1" presStyleIdx="1" presStyleCnt="3"/>
      <dgm:spPr/>
      <dgm:t>
        <a:bodyPr/>
        <a:lstStyle/>
        <a:p>
          <a:endParaRPr lang="en-GB"/>
        </a:p>
      </dgm:t>
    </dgm:pt>
    <dgm:pt modelId="{946038BC-FCB5-4D83-9914-80C71FD38B91}" type="pres">
      <dgm:prSet presAssocID="{6E690552-16BC-47C2-8BAC-BC314EE79F91}" presName="node" presStyleLbl="node1" presStyleIdx="2" presStyleCnt="3" custRadScaleRad="98746" custRadScaleInc="-202726">
        <dgm:presLayoutVars>
          <dgm:bulletEnabled val="1"/>
        </dgm:presLayoutVars>
      </dgm:prSet>
      <dgm:spPr/>
      <dgm:t>
        <a:bodyPr/>
        <a:lstStyle/>
        <a:p>
          <a:endParaRPr lang="en-GB"/>
        </a:p>
      </dgm:t>
    </dgm:pt>
    <dgm:pt modelId="{4A6964BF-CFB5-4E24-BB63-3B528DA84D93}" type="pres">
      <dgm:prSet presAssocID="{5EB2CC3E-1A34-4745-B1BB-D793DEAFFEF5}" presName="sibTrans" presStyleLbl="sibTrans2D1" presStyleIdx="2" presStyleCnt="3" custAng="18036129" custLinFactX="-45166" custLinFactY="91578" custLinFactNeighborX="-100000" custLinFactNeighborY="100000"/>
      <dgm:spPr/>
      <dgm:t>
        <a:bodyPr/>
        <a:lstStyle/>
        <a:p>
          <a:endParaRPr lang="en-GB"/>
        </a:p>
      </dgm:t>
    </dgm:pt>
    <dgm:pt modelId="{29BA90AE-616F-4CF0-A70E-54E94CD9D45E}" type="pres">
      <dgm:prSet presAssocID="{5EB2CC3E-1A34-4745-B1BB-D793DEAFFEF5}" presName="connectorText" presStyleLbl="sibTrans2D1" presStyleIdx="2" presStyleCnt="3"/>
      <dgm:spPr/>
      <dgm:t>
        <a:bodyPr/>
        <a:lstStyle/>
        <a:p>
          <a:endParaRPr lang="en-GB"/>
        </a:p>
      </dgm:t>
    </dgm:pt>
  </dgm:ptLst>
  <dgm:cxnLst>
    <dgm:cxn modelId="{391419C5-A19C-4FE1-8A70-3FCE2901D880}" type="presOf" srcId="{5EB2CC3E-1A34-4745-B1BB-D793DEAFFEF5}" destId="{4A6964BF-CFB5-4E24-BB63-3B528DA84D93}" srcOrd="0" destOrd="0" presId="urn:microsoft.com/office/officeart/2005/8/layout/cycle2"/>
    <dgm:cxn modelId="{5C13DEC1-FA36-4826-9054-D8FF55801CDF}" type="presOf" srcId="{6E690552-16BC-47C2-8BAC-BC314EE79F91}" destId="{946038BC-FCB5-4D83-9914-80C71FD38B91}" srcOrd="0" destOrd="0" presId="urn:microsoft.com/office/officeart/2005/8/layout/cycle2"/>
    <dgm:cxn modelId="{89406B5B-664E-4179-B87D-8198796707AF}" type="presOf" srcId="{3A2E6E83-00AE-43AE-A815-C9B1C97236BA}" destId="{5A90B8EB-C0EE-4D30-B525-28D1FB72EDAE}" srcOrd="0" destOrd="0" presId="urn:microsoft.com/office/officeart/2005/8/layout/cycle2"/>
    <dgm:cxn modelId="{E25415C2-FB27-4D9F-9F5B-B065C84D3139}" type="presOf" srcId="{68380E38-7B2D-4F79-996E-D2035F62AC14}" destId="{B8D5941B-655E-4C4B-B48B-F31FB3779985}" srcOrd="0" destOrd="0" presId="urn:microsoft.com/office/officeart/2005/8/layout/cycle2"/>
    <dgm:cxn modelId="{BED39B99-DD1E-426A-B34E-A2AF5F0EB67D}" type="presOf" srcId="{C1A87805-0914-4BEC-B4A1-3A4A7897F4E6}" destId="{DA4FA63B-4AD1-459D-ABCB-5AEE9D03451F}" srcOrd="0" destOrd="0" presId="urn:microsoft.com/office/officeart/2005/8/layout/cycle2"/>
    <dgm:cxn modelId="{040D2CD1-B2D4-4E9E-A6A2-A59D9E758FA0}" type="presOf" srcId="{F82EB8BA-EF32-48AC-840C-2896EC23F754}" destId="{AE20D8EA-E805-4BCB-A65B-5DEAB3DFBF5D}" srcOrd="0" destOrd="0" presId="urn:microsoft.com/office/officeart/2005/8/layout/cycle2"/>
    <dgm:cxn modelId="{13F8B622-3AA1-4235-AF23-A8B6863EDD04}" srcId="{C1A87805-0914-4BEC-B4A1-3A4A7897F4E6}" destId="{D88EEA2F-63D7-4E43-94A3-34B5F6A7BA2D}" srcOrd="1" destOrd="0" parTransId="{D8855C8F-EC18-45DA-B07A-F215167ECF28}" sibTransId="{68380E38-7B2D-4F79-996E-D2035F62AC14}"/>
    <dgm:cxn modelId="{3A7CDF26-2A95-4475-A033-C57558F8E433}" type="presOf" srcId="{68380E38-7B2D-4F79-996E-D2035F62AC14}" destId="{90A459E8-649B-4572-BF41-30BA670B2D7B}" srcOrd="1" destOrd="0" presId="urn:microsoft.com/office/officeart/2005/8/layout/cycle2"/>
    <dgm:cxn modelId="{E555C06B-D643-4812-B34A-D14FFE6C2E7E}" type="presOf" srcId="{5EB2CC3E-1A34-4745-B1BB-D793DEAFFEF5}" destId="{29BA90AE-616F-4CF0-A70E-54E94CD9D45E}" srcOrd="1" destOrd="0" presId="urn:microsoft.com/office/officeart/2005/8/layout/cycle2"/>
    <dgm:cxn modelId="{2970293B-FB97-402E-9B75-53A0FCEC77CD}" type="presOf" srcId="{3A2E6E83-00AE-43AE-A815-C9B1C97236BA}" destId="{CAE38CAD-D256-4AD3-B1EB-2BAD24A8400B}" srcOrd="1" destOrd="0" presId="urn:microsoft.com/office/officeart/2005/8/layout/cycle2"/>
    <dgm:cxn modelId="{2624198D-F970-4F3E-82C8-C0D138651B85}" srcId="{C1A87805-0914-4BEC-B4A1-3A4A7897F4E6}" destId="{6E690552-16BC-47C2-8BAC-BC314EE79F91}" srcOrd="2" destOrd="0" parTransId="{186081E6-C28C-4BE4-8BF1-9BE62A80A2FF}" sibTransId="{5EB2CC3E-1A34-4745-B1BB-D793DEAFFEF5}"/>
    <dgm:cxn modelId="{1F572BAA-BC5A-4739-A34D-5D0E65EF6238}" srcId="{C1A87805-0914-4BEC-B4A1-3A4A7897F4E6}" destId="{F82EB8BA-EF32-48AC-840C-2896EC23F754}" srcOrd="0" destOrd="0" parTransId="{4B5600B3-6FD2-4E1B-B390-C350886B7F98}" sibTransId="{3A2E6E83-00AE-43AE-A815-C9B1C97236BA}"/>
    <dgm:cxn modelId="{04B9ECF2-C520-4FAB-9C9C-F493AA1D861F}" type="presOf" srcId="{D88EEA2F-63D7-4E43-94A3-34B5F6A7BA2D}" destId="{3439D3E9-14DC-4437-8B15-8007CFDDAB68}" srcOrd="0" destOrd="0" presId="urn:microsoft.com/office/officeart/2005/8/layout/cycle2"/>
    <dgm:cxn modelId="{70E8EFBE-5B92-4AC3-991A-37653061D84F}" type="presParOf" srcId="{DA4FA63B-4AD1-459D-ABCB-5AEE9D03451F}" destId="{AE20D8EA-E805-4BCB-A65B-5DEAB3DFBF5D}" srcOrd="0" destOrd="0" presId="urn:microsoft.com/office/officeart/2005/8/layout/cycle2"/>
    <dgm:cxn modelId="{6CFED175-C23E-4A83-A36B-092422BADDB7}" type="presParOf" srcId="{DA4FA63B-4AD1-459D-ABCB-5AEE9D03451F}" destId="{5A90B8EB-C0EE-4D30-B525-28D1FB72EDAE}" srcOrd="1" destOrd="0" presId="urn:microsoft.com/office/officeart/2005/8/layout/cycle2"/>
    <dgm:cxn modelId="{26D532E4-138E-4392-ABFC-E220116EEA7B}" type="presParOf" srcId="{5A90B8EB-C0EE-4D30-B525-28D1FB72EDAE}" destId="{CAE38CAD-D256-4AD3-B1EB-2BAD24A8400B}" srcOrd="0" destOrd="0" presId="urn:microsoft.com/office/officeart/2005/8/layout/cycle2"/>
    <dgm:cxn modelId="{0B954D28-B954-4536-BB6C-FB36373A0DC1}" type="presParOf" srcId="{DA4FA63B-4AD1-459D-ABCB-5AEE9D03451F}" destId="{3439D3E9-14DC-4437-8B15-8007CFDDAB68}" srcOrd="2" destOrd="0" presId="urn:microsoft.com/office/officeart/2005/8/layout/cycle2"/>
    <dgm:cxn modelId="{51AC369A-0BB3-417E-9452-E1640DB9B82F}" type="presParOf" srcId="{DA4FA63B-4AD1-459D-ABCB-5AEE9D03451F}" destId="{B8D5941B-655E-4C4B-B48B-F31FB3779985}" srcOrd="3" destOrd="0" presId="urn:microsoft.com/office/officeart/2005/8/layout/cycle2"/>
    <dgm:cxn modelId="{4310649D-D5E7-4B05-AB71-230913E54F97}" type="presParOf" srcId="{B8D5941B-655E-4C4B-B48B-F31FB3779985}" destId="{90A459E8-649B-4572-BF41-30BA670B2D7B}" srcOrd="0" destOrd="0" presId="urn:microsoft.com/office/officeart/2005/8/layout/cycle2"/>
    <dgm:cxn modelId="{738C821F-0EC4-410E-83EB-2040907D442F}" type="presParOf" srcId="{DA4FA63B-4AD1-459D-ABCB-5AEE9D03451F}" destId="{946038BC-FCB5-4D83-9914-80C71FD38B91}" srcOrd="4" destOrd="0" presId="urn:microsoft.com/office/officeart/2005/8/layout/cycle2"/>
    <dgm:cxn modelId="{68AA6E26-B9F3-4C3E-AA1E-5055D1FD67BD}" type="presParOf" srcId="{DA4FA63B-4AD1-459D-ABCB-5AEE9D03451F}" destId="{4A6964BF-CFB5-4E24-BB63-3B528DA84D93}" srcOrd="5" destOrd="0" presId="urn:microsoft.com/office/officeart/2005/8/layout/cycle2"/>
    <dgm:cxn modelId="{5201665C-A522-4DE4-8B74-8A51D1AE3A95}" type="presParOf" srcId="{4A6964BF-CFB5-4E24-BB63-3B528DA84D93}" destId="{29BA90AE-616F-4CF0-A70E-54E94CD9D45E}"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0D8EA-E805-4BCB-A65B-5DEAB3DFBF5D}">
      <dsp:nvSpPr>
        <dsp:cNvPr id="0" name=""/>
        <dsp:cNvSpPr/>
      </dsp:nvSpPr>
      <dsp:spPr>
        <a:xfrm>
          <a:off x="2831659" y="515"/>
          <a:ext cx="2692932" cy="2692932"/>
        </a:xfrm>
        <a:prstGeom prst="ellipse">
          <a:avLst/>
        </a:prstGeom>
        <a:solidFill>
          <a:srgbClr val="6406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smtClean="0"/>
            <a:t> </a:t>
          </a:r>
          <a:endParaRPr lang="en-GB" sz="6500" kern="1200" dirty="0"/>
        </a:p>
      </dsp:txBody>
      <dsp:txXfrm>
        <a:off x="3226030" y="394886"/>
        <a:ext cx="1904190" cy="1904190"/>
      </dsp:txXfrm>
    </dsp:sp>
    <dsp:sp modelId="{5A90B8EB-C0EE-4D30-B525-28D1FB72EDAE}">
      <dsp:nvSpPr>
        <dsp:cNvPr id="0" name=""/>
        <dsp:cNvSpPr/>
      </dsp:nvSpPr>
      <dsp:spPr>
        <a:xfrm rot="3222314">
          <a:off x="5061755" y="2477614"/>
          <a:ext cx="679776" cy="908864"/>
        </a:xfrm>
        <a:prstGeom prst="rightArrow">
          <a:avLst>
            <a:gd name="adj1" fmla="val 60000"/>
            <a:gd name="adj2" fmla="val 50000"/>
          </a:avLst>
        </a:prstGeom>
        <a:solidFill>
          <a:srgbClr val="640666">
            <a:alpha val="45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n-GB" sz="4100" kern="1200"/>
        </a:p>
      </dsp:txBody>
      <dsp:txXfrm rot="10800000">
        <a:off x="5103363" y="2577204"/>
        <a:ext cx="475843" cy="545318"/>
      </dsp:txXfrm>
    </dsp:sp>
    <dsp:sp modelId="{3439D3E9-14DC-4437-8B15-8007CFDDAB68}">
      <dsp:nvSpPr>
        <dsp:cNvPr id="0" name=""/>
        <dsp:cNvSpPr/>
      </dsp:nvSpPr>
      <dsp:spPr>
        <a:xfrm>
          <a:off x="813079" y="3425449"/>
          <a:ext cx="2692932" cy="2692932"/>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smtClean="0"/>
            <a:t> </a:t>
          </a:r>
          <a:endParaRPr lang="en-GB" sz="6500" kern="1200" dirty="0"/>
        </a:p>
      </dsp:txBody>
      <dsp:txXfrm>
        <a:off x="1207450" y="3819820"/>
        <a:ext cx="1904190" cy="1904190"/>
      </dsp:txXfrm>
    </dsp:sp>
    <dsp:sp modelId="{B8D5941B-655E-4C4B-B48B-F31FB3779985}">
      <dsp:nvSpPr>
        <dsp:cNvPr id="0" name=""/>
        <dsp:cNvSpPr/>
      </dsp:nvSpPr>
      <dsp:spPr>
        <a:xfrm rot="18302409">
          <a:off x="2675719" y="2477692"/>
          <a:ext cx="717373" cy="908864"/>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n-GB" sz="4100" kern="1200"/>
        </a:p>
      </dsp:txBody>
      <dsp:txXfrm>
        <a:off x="2721543" y="2747567"/>
        <a:ext cx="502161" cy="545318"/>
      </dsp:txXfrm>
    </dsp:sp>
    <dsp:sp modelId="{946038BC-FCB5-4D83-9914-80C71FD38B91}">
      <dsp:nvSpPr>
        <dsp:cNvPr id="0" name=""/>
        <dsp:cNvSpPr/>
      </dsp:nvSpPr>
      <dsp:spPr>
        <a:xfrm>
          <a:off x="4859545" y="3429189"/>
          <a:ext cx="2692932" cy="2692932"/>
        </a:xfrm>
        <a:prstGeom prst="ellipse">
          <a:avLst/>
        </a:prstGeom>
        <a:solidFill>
          <a:srgbClr val="00AEE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kern="1200" dirty="0" smtClean="0"/>
            <a:t> </a:t>
          </a:r>
          <a:endParaRPr lang="en-GB" sz="6500" kern="1200" dirty="0"/>
        </a:p>
      </dsp:txBody>
      <dsp:txXfrm>
        <a:off x="5253916" y="3823560"/>
        <a:ext cx="1904190" cy="1904190"/>
      </dsp:txXfrm>
    </dsp:sp>
    <dsp:sp modelId="{4A6964BF-CFB5-4E24-BB63-3B528DA84D93}">
      <dsp:nvSpPr>
        <dsp:cNvPr id="0" name=""/>
        <dsp:cNvSpPr/>
      </dsp:nvSpPr>
      <dsp:spPr>
        <a:xfrm rot="10800000">
          <a:off x="3867005" y="4364733"/>
          <a:ext cx="683991" cy="908864"/>
        </a:xfrm>
        <a:prstGeom prst="rightArrow">
          <a:avLst>
            <a:gd name="adj1" fmla="val 60000"/>
            <a:gd name="adj2" fmla="val 50000"/>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n-GB" sz="4100" kern="1200"/>
        </a:p>
      </dsp:txBody>
      <dsp:txXfrm rot="10800000">
        <a:off x="4072202" y="4546506"/>
        <a:ext cx="478794" cy="54531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9201649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1" name="Shape 1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111342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lvl="0" indent="0">
              <a:spcBef>
                <a:spcPts val="0"/>
              </a:spcBef>
              <a:buFontTx/>
              <a:buNone/>
            </a:pPr>
            <a:endParaRPr lang="en-IE" baseline="0" dirty="0" smtClean="0"/>
          </a:p>
          <a:p>
            <a:pPr marL="0" lvl="0" indent="0">
              <a:spcBef>
                <a:spcPts val="0"/>
              </a:spcBef>
              <a:buFontTx/>
              <a:buNone/>
            </a:pPr>
            <a:r>
              <a:rPr lang="en-IE" b="1" baseline="0" dirty="0" smtClean="0"/>
              <a:t>Individual Development: </a:t>
            </a:r>
            <a:r>
              <a:rPr lang="en-IE" baseline="0" dirty="0" smtClean="0"/>
              <a:t>Do Well – if you only do well, will you be happy?</a:t>
            </a:r>
            <a:r>
              <a:rPr lang="en-IE" baseline="0" dirty="0"/>
              <a:t> </a:t>
            </a:r>
            <a:r>
              <a:rPr lang="en-IE" baseline="0" dirty="0" smtClean="0"/>
              <a:t>You develop by integrating with a more senior network, pitching to them, understanding how they work, interacting with the top people in your organisation. Opens you up to opportunities that you not have previously had. The Millennial workforce in particular wants their life and their career to have purpose, meaning and value and intrapreneurship allows them to go to work with a purpose greater than themselves, feel valued and listened to by senior management and create meaning for their career.</a:t>
            </a:r>
          </a:p>
          <a:p>
            <a:pPr marL="0" lvl="0" indent="0">
              <a:spcBef>
                <a:spcPts val="0"/>
              </a:spcBef>
              <a:buFontTx/>
              <a:buNone/>
            </a:pPr>
            <a:endParaRPr lang="en-IE" baseline="0" dirty="0" smtClean="0"/>
          </a:p>
          <a:p>
            <a:pPr marL="0" lvl="0" indent="0">
              <a:spcBef>
                <a:spcPts val="0"/>
              </a:spcBef>
              <a:buFontTx/>
              <a:buNone/>
            </a:pPr>
            <a:r>
              <a:rPr lang="en-IE" b="1" baseline="0" dirty="0" smtClean="0"/>
              <a:t>Society:</a:t>
            </a:r>
            <a:r>
              <a:rPr lang="en-IE" b="0" baseline="0" dirty="0" smtClean="0"/>
              <a:t> The oil tanker analogy – the amazing impact this inward innovation can have by leveraging the power of corporates. The is not CSR. CSR is not sustainable. Intrapreneurship is companies saying lets make our products and services impactful, but lets profit from them. Our company can do well, and we can do good for society.</a:t>
            </a:r>
            <a:r>
              <a:rPr lang="en-IE" b="1" baseline="0" dirty="0" smtClean="0"/>
              <a:t> </a:t>
            </a:r>
            <a:r>
              <a:rPr lang="en-IE" b="0" baseline="0" dirty="0" smtClean="0"/>
              <a:t>Overall, it creates a better working culture. Suicide is the leading cause of death of young men in Ireland. If people are worked to the bone, they feel they have no purpose or meaning day to day, that is not healthy. Accenture has initiatives to counter-act this, the new Thrive approach with Ariana Huffington, being Truly Human. Rather than launching initiatives to counter-act overwork, we should be doing more initiatives like this one today where employees can make their day to day more purposeful and connect them to the wider world and the bigger picture.</a:t>
            </a: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98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7999"/>
              </a:lnSpc>
              <a:spcBef>
                <a:spcPts val="0"/>
              </a:spcBef>
              <a:spcAft>
                <a:spcPts val="0"/>
              </a:spcAft>
              <a:buClrTx/>
              <a:buSzTx/>
              <a:buFontTx/>
              <a:buNone/>
              <a:tabLst/>
              <a:defRPr/>
            </a:pPr>
            <a:r>
              <a:rPr lang="en-IE" dirty="0" smtClean="0"/>
              <a:t>The “Business Case” of </a:t>
            </a:r>
            <a:r>
              <a:rPr lang="en-IE" dirty="0" err="1" smtClean="0"/>
              <a:t>Intraprenrus</a:t>
            </a:r>
            <a:r>
              <a:rPr lang="en-IE" baseline="0" dirty="0" err="1" smtClean="0"/>
              <a:t>hip</a:t>
            </a:r>
            <a:endParaRPr lang="en-IE" baseline="0" dirty="0" smtClean="0"/>
          </a:p>
          <a:p>
            <a:pPr lvl="0">
              <a:spcBef>
                <a:spcPts val="0"/>
              </a:spcBef>
              <a:buNone/>
            </a:pPr>
            <a:endParaRPr lang="en-IE" dirty="0" smtClean="0"/>
          </a:p>
          <a:p>
            <a:pPr marL="342900" lvl="0" indent="-342900">
              <a:spcBef>
                <a:spcPts val="0"/>
              </a:spcBef>
              <a:buFontTx/>
              <a:buChar char="-"/>
            </a:pPr>
            <a:r>
              <a:rPr lang="en-IE" dirty="0" smtClean="0"/>
              <a:t>You are going into clients or speaking</a:t>
            </a:r>
            <a:r>
              <a:rPr lang="en-IE" baseline="0" dirty="0" smtClean="0"/>
              <a:t> to MDs and you want to bring in this new, innovative approach to how you work.</a:t>
            </a:r>
          </a:p>
          <a:p>
            <a:pPr marL="342900" lvl="0" indent="-342900">
              <a:spcBef>
                <a:spcPts val="0"/>
              </a:spcBef>
              <a:buFontTx/>
              <a:buChar char="-"/>
            </a:pPr>
            <a:r>
              <a:rPr lang="en-IE" baseline="0" dirty="0" smtClean="0"/>
              <a:t>People will ask WHY? And What’s in it for me (WIFFIM)? It is normal for business to want to know why they should invest in something before doing so….. And there are 5 categories on how we can show that intrapreneurship is important to corporates.</a:t>
            </a:r>
          </a:p>
          <a:p>
            <a:pPr marL="0" lvl="0" indent="0">
              <a:spcBef>
                <a:spcPts val="0"/>
              </a:spcBef>
              <a:buFontTx/>
              <a:buNone/>
            </a:pPr>
            <a:endParaRPr lang="en-IE" baseline="0" dirty="0" smtClean="0"/>
          </a:p>
          <a:p>
            <a:pPr marL="0" lvl="0" indent="0">
              <a:spcBef>
                <a:spcPts val="0"/>
              </a:spcBef>
              <a:buFontTx/>
              <a:buNone/>
            </a:pPr>
            <a:r>
              <a:rPr lang="en-IE" b="1" dirty="0" smtClean="0"/>
              <a:t>Talent Management:</a:t>
            </a:r>
            <a:r>
              <a:rPr lang="en-IE" b="0" dirty="0" smtClean="0"/>
              <a:t> Daniel Pink has a</a:t>
            </a:r>
            <a:r>
              <a:rPr lang="en-IE" b="0" baseline="0" dirty="0" smtClean="0"/>
              <a:t> talk called “drive” which is available on YouTube that goes into more detail on this, Intrapreneurship is a talent management dream – it attracts and retains top talent, it also allows top talent to be best utilised by the company by allowing them to excel and work outside normal constraints.</a:t>
            </a:r>
          </a:p>
          <a:p>
            <a:pPr marL="0" lvl="0" indent="0">
              <a:spcBef>
                <a:spcPts val="0"/>
              </a:spcBef>
              <a:buFontTx/>
              <a:buNone/>
            </a:pPr>
            <a:r>
              <a:rPr lang="en-IE" b="1" baseline="0" dirty="0" smtClean="0"/>
              <a:t>Leadership Development:</a:t>
            </a:r>
            <a:r>
              <a:rPr lang="en-IE" b="0" baseline="0" dirty="0" smtClean="0"/>
              <a:t> The most effective leaders have the </a:t>
            </a:r>
            <a:r>
              <a:rPr lang="en-IE" b="0" baseline="0" dirty="0" err="1" smtClean="0"/>
              <a:t>mindset</a:t>
            </a:r>
            <a:r>
              <a:rPr lang="en-IE" b="0" baseline="0" dirty="0" smtClean="0"/>
              <a:t> of an entrepreneur. 80% of entrepreneurs left their company to start their own because they felt stifled by the corporate structure. </a:t>
            </a:r>
          </a:p>
          <a:p>
            <a:pPr marL="0" lvl="0" indent="0">
              <a:spcBef>
                <a:spcPts val="0"/>
              </a:spcBef>
              <a:buFontTx/>
              <a:buNone/>
            </a:pPr>
            <a:r>
              <a:rPr lang="en-IE" b="1" baseline="0" dirty="0" smtClean="0"/>
              <a:t>Innovation Trajectory:</a:t>
            </a:r>
            <a:r>
              <a:rPr lang="en-IE" b="0" baseline="0" dirty="0" smtClean="0"/>
              <a:t> The entire company should be innovators, not the “Head of Innovation”, or just the innovation team, everyone has the opportunity to innovate. I firmly believe that a company can only be truly innovative when everyone from the newest member of staff to the CEO has the opportunity to pitch and progress ideas that can turn profit for the company.</a:t>
            </a:r>
          </a:p>
          <a:p>
            <a:pPr marL="0" lvl="0" indent="0">
              <a:spcBef>
                <a:spcPts val="0"/>
              </a:spcBef>
              <a:buFontTx/>
              <a:buNone/>
            </a:pPr>
            <a:r>
              <a:rPr lang="en-IE" b="1" baseline="0" dirty="0" smtClean="0"/>
              <a:t>Reputation and Brand:</a:t>
            </a:r>
            <a:r>
              <a:rPr lang="en-IE" b="0" baseline="0" dirty="0" smtClean="0"/>
              <a:t> Unilever is king here, their sustainability report proved that they make more money from their products that are marketed as sustainable. They make more profit </a:t>
            </a:r>
          </a:p>
          <a:p>
            <a:pPr marL="0" lvl="0" indent="0">
              <a:spcBef>
                <a:spcPts val="0"/>
              </a:spcBef>
              <a:buFontTx/>
              <a:buNone/>
            </a:pPr>
            <a:r>
              <a:rPr lang="en-IE" b="1" baseline="0" dirty="0" smtClean="0"/>
              <a:t>Growth:</a:t>
            </a:r>
            <a:r>
              <a:rPr lang="en-IE" b="0" baseline="0" dirty="0" smtClean="0"/>
              <a:t> The World Economic Forum has quantified the circular economy at 12 trillion dollars. Corporates can get a slice of that pie. Furthermore, by employing </a:t>
            </a:r>
            <a:r>
              <a:rPr lang="en-IE" b="0" baseline="0" dirty="0" err="1" smtClean="0"/>
              <a:t>intrapreneruship</a:t>
            </a:r>
            <a:r>
              <a:rPr lang="en-IE" b="0" baseline="0" dirty="0" smtClean="0"/>
              <a:t> companies can not only increase their market share, but also break into a whole new market.</a:t>
            </a:r>
          </a:p>
          <a:p>
            <a:pPr marL="0" lvl="0" indent="0">
              <a:spcBef>
                <a:spcPts val="0"/>
              </a:spcBef>
              <a:buFontTx/>
              <a:buNone/>
            </a:pPr>
            <a:endParaRPr lang="en-IE" b="0" baseline="0" dirty="0" smtClean="0"/>
          </a:p>
          <a:p>
            <a:pPr marL="0" lvl="0" indent="0">
              <a:spcBef>
                <a:spcPts val="0"/>
              </a:spcBef>
              <a:buFontTx/>
              <a:buNone/>
            </a:pPr>
            <a:r>
              <a:rPr lang="en-IE" b="0" baseline="0" dirty="0" smtClean="0"/>
              <a:t>In short, this is a better way of doing business because you are future-proofing the company</a:t>
            </a:r>
            <a:endParaRPr b="1" dirty="0"/>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75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30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b="1" dirty="0" smtClean="0"/>
              <a:t>Accenture</a:t>
            </a:r>
            <a:r>
              <a:rPr lang="en-IE" b="0" dirty="0" smtClean="0"/>
              <a:t> has been a</a:t>
            </a:r>
            <a:r>
              <a:rPr lang="en-IE" b="0" baseline="0" dirty="0" smtClean="0"/>
              <a:t> pioneer in this space, with the creation of Accenture Development Partnerships (ADP). </a:t>
            </a:r>
            <a:r>
              <a:rPr lang="en-IE" b="0" baseline="0" dirty="0" err="1" smtClean="0"/>
              <a:t>Gib</a:t>
            </a:r>
            <a:r>
              <a:rPr lang="en-IE" b="0" baseline="0" dirty="0" smtClean="0"/>
              <a:t> </a:t>
            </a:r>
            <a:r>
              <a:rPr lang="en-IE" b="0" baseline="0" dirty="0" err="1" smtClean="0"/>
              <a:t>Bulloch</a:t>
            </a:r>
            <a:r>
              <a:rPr lang="en-IE" b="0" baseline="0" dirty="0" smtClean="0"/>
              <a:t> saw so many young consultants leaving the company to join NGOs because they wanted to do more to contribute to the world and felt they couldn’t get the same hands-on feeling within Accenture. ADP is essentially a NGO within Accenture that give consultants the opportunity to take a reduced pay and consult for non-profits or foreign governments. I see the increased in popularity of intrapreneurship as a way to bring </a:t>
            </a:r>
            <a:r>
              <a:rPr lang="en-IE" b="0" baseline="0" dirty="0" err="1" smtClean="0"/>
              <a:t>Gib’s</a:t>
            </a:r>
            <a:r>
              <a:rPr lang="en-IE" b="0" baseline="0" dirty="0" smtClean="0"/>
              <a:t> idea to the next level, by finding a way to not just do this internally but to ideate as to how we can do this with our clients too.</a:t>
            </a:r>
            <a:endParaRPr lang="en-IE" b="1" dirty="0"/>
          </a:p>
        </p:txBody>
      </p:sp>
    </p:spTree>
    <p:extLst>
      <p:ext uri="{BB962C8B-B14F-4D97-AF65-F5344CB8AC3E}">
        <p14:creationId xmlns:p14="http://schemas.microsoft.com/office/powerpoint/2010/main" val="99390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136987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50444" y="9377316"/>
            <a:ext cx="2945659" cy="493633"/>
          </a:xfrm>
          <a:prstGeom prst="rect">
            <a:avLst/>
          </a:prstGeom>
          <a:ln/>
        </p:spPr>
        <p:txBody>
          <a:bodyPr/>
          <a:lstStyle/>
          <a:p>
            <a:fld id="{FD2BFB1D-5B3C-44F7-897D-201C7E93EC35}" type="slidenum">
              <a:rPr lang="en-GB">
                <a:solidFill>
                  <a:srgbClr val="EEECE1"/>
                </a:solidFill>
              </a:rPr>
              <a:pPr/>
              <a:t>15</a:t>
            </a:fld>
            <a:endParaRPr lang="en-GB" dirty="0">
              <a:solidFill>
                <a:srgbClr val="EEECE1"/>
              </a:solidFill>
            </a:endParaRPr>
          </a:p>
        </p:txBody>
      </p:sp>
      <p:sp>
        <p:nvSpPr>
          <p:cNvPr id="319490" name="Rectangle 2"/>
          <p:cNvSpPr>
            <a:spLocks noGrp="1" noRot="1" noChangeAspect="1" noChangeArrowheads="1" noTextEdit="1"/>
          </p:cNvSpPr>
          <p:nvPr>
            <p:ph type="sldImg"/>
          </p:nvPr>
        </p:nvSpPr>
        <p:spPr>
          <a:xfrm>
            <a:off x="107950" y="739775"/>
            <a:ext cx="6581775" cy="3703638"/>
          </a:xfrm>
          <a:ln/>
        </p:spPr>
      </p:sp>
      <p:sp>
        <p:nvSpPr>
          <p:cNvPr id="319491" name="Rectangle 3"/>
          <p:cNvSpPr>
            <a:spLocks noGrp="1" noChangeArrowheads="1"/>
          </p:cNvSpPr>
          <p:nvPr>
            <p:ph type="body" idx="1"/>
          </p:nvPr>
        </p:nvSpPr>
        <p:spPr/>
        <p:txBody>
          <a:bodyPr/>
          <a:lstStyle/>
          <a:p>
            <a:r>
              <a:rPr lang="en-US" dirty="0" err="1" smtClean="0"/>
              <a:t>Intrapreneurial</a:t>
            </a:r>
            <a:r>
              <a:rPr lang="en-US" baseline="0" dirty="0" smtClean="0"/>
              <a:t> projects must have a win-win-win mentality.</a:t>
            </a:r>
          </a:p>
          <a:p>
            <a:endParaRPr lang="en-US" baseline="0" dirty="0" smtClean="0"/>
          </a:p>
          <a:p>
            <a:r>
              <a:rPr lang="en-US" baseline="0" dirty="0" smtClean="0"/>
              <a:t>You need to be providing a product / service that is in demand by the consumer, that turns a profit and that solves a social problem.</a:t>
            </a:r>
          </a:p>
          <a:p>
            <a:r>
              <a:rPr lang="en-US" baseline="0" dirty="0" smtClean="0"/>
              <a:t>Barclays have achieved this by bringing micro-donations to their </a:t>
            </a:r>
            <a:r>
              <a:rPr lang="en-US" baseline="0" dirty="0" err="1" smtClean="0"/>
              <a:t>Barclayscard</a:t>
            </a:r>
            <a:r>
              <a:rPr lang="en-US" baseline="0" dirty="0" smtClean="0"/>
              <a:t>.</a:t>
            </a:r>
          </a:p>
          <a:p>
            <a:r>
              <a:rPr lang="en-US" baseline="0" dirty="0" smtClean="0"/>
              <a:t>Barclays engage Millennials by appealing to their purpose-driven consumer behavior, Barclays take a percentage of each </a:t>
            </a:r>
            <a:r>
              <a:rPr lang="en-US" baseline="0" dirty="0" err="1" smtClean="0"/>
              <a:t>transction</a:t>
            </a:r>
            <a:r>
              <a:rPr lang="en-US" baseline="0" dirty="0" smtClean="0"/>
              <a:t> and also see an increase use of the </a:t>
            </a:r>
            <a:r>
              <a:rPr lang="en-US" baseline="0" dirty="0" err="1" smtClean="0"/>
              <a:t>Barclayscard</a:t>
            </a:r>
            <a:r>
              <a:rPr lang="en-US" baseline="0" dirty="0" smtClean="0"/>
              <a:t>, the consumer feels that their spare change and their purchases are leading to meaningful impact through the scheme, millions of pounds for good causes are raised</a:t>
            </a:r>
            <a:endParaRPr lang="en-US" dirty="0"/>
          </a:p>
        </p:txBody>
      </p:sp>
    </p:spTree>
    <p:extLst>
      <p:ext uri="{BB962C8B-B14F-4D97-AF65-F5344CB8AC3E}">
        <p14:creationId xmlns:p14="http://schemas.microsoft.com/office/powerpoint/2010/main" val="1081387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Figures above show that even a small adoption rate can have a significant impact – proof of the</a:t>
            </a:r>
            <a:r>
              <a:rPr lang="en-IE" baseline="0" dirty="0" smtClean="0"/>
              <a:t> “shifting the oil tanker” theory.</a:t>
            </a:r>
          </a:p>
          <a:p>
            <a:r>
              <a:rPr lang="en-IE" baseline="0" dirty="0" smtClean="0"/>
              <a:t>If only 2% of the 23 million Barclaycard holders opt in to the scheme, with an average donated of 5 pound a month that will create almost 70 million pounds in 1 year.</a:t>
            </a:r>
            <a:endParaRPr lang="en-IE" dirty="0"/>
          </a:p>
        </p:txBody>
      </p:sp>
    </p:spTree>
    <p:extLst>
      <p:ext uri="{BB962C8B-B14F-4D97-AF65-F5344CB8AC3E}">
        <p14:creationId xmlns:p14="http://schemas.microsoft.com/office/powerpoint/2010/main" val="2920986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79769" y="4689515"/>
            <a:ext cx="5438139" cy="4442698"/>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IE" sz="1200" b="0" i="0" u="none" strike="noStrike" cap="none" dirty="0" smtClean="0">
                <a:solidFill>
                  <a:schemeClr val="dk1"/>
                </a:solidFill>
                <a:latin typeface="Calibri"/>
                <a:ea typeface="Calibri"/>
                <a:cs typeface="Calibri"/>
                <a:sym typeface="Calibri"/>
              </a:rPr>
              <a:t>High level customer</a:t>
            </a:r>
            <a:r>
              <a:rPr lang="en-IE" sz="1200" b="0" i="0" u="none" strike="noStrike" cap="none" baseline="0" dirty="0" smtClean="0">
                <a:solidFill>
                  <a:schemeClr val="dk1"/>
                </a:solidFill>
                <a:latin typeface="Calibri"/>
                <a:ea typeface="Calibri"/>
                <a:cs typeface="Calibri"/>
                <a:sym typeface="Calibri"/>
              </a:rPr>
              <a:t> journey</a:t>
            </a:r>
            <a:endParaRPr sz="1200" b="0" i="0" u="none" strike="noStrike" cap="none" dirty="0">
              <a:solidFill>
                <a:schemeClr val="dk1"/>
              </a:solidFill>
              <a:latin typeface="Calibri"/>
              <a:ea typeface="Calibri"/>
              <a:cs typeface="Calibri"/>
              <a:sym typeface="Calibri"/>
            </a:endParaRPr>
          </a:p>
        </p:txBody>
      </p:sp>
      <p:sp>
        <p:nvSpPr>
          <p:cNvPr id="148" name="Shape 148"/>
          <p:cNvSpPr>
            <a:spLocks noGrp="1" noRot="1" noChangeAspect="1"/>
          </p:cNvSpPr>
          <p:nvPr>
            <p:ph type="sldImg" idx="2"/>
          </p:nvPr>
        </p:nvSpPr>
        <p:spPr>
          <a:xfrm>
            <a:off x="107950" y="739775"/>
            <a:ext cx="6581775" cy="37036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1762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1122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IE" b="1" dirty="0" smtClean="0"/>
              <a:t>Team Up:</a:t>
            </a:r>
            <a:r>
              <a:rPr lang="en-IE" b="0" dirty="0" smtClean="0"/>
              <a:t> its easier to go</a:t>
            </a:r>
            <a:r>
              <a:rPr lang="en-IE" b="0" baseline="0" dirty="0" smtClean="0"/>
              <a:t> through the journey when you have someone there with you. Tim and David</a:t>
            </a:r>
          </a:p>
          <a:p>
            <a:pPr lvl="0">
              <a:spcBef>
                <a:spcPts val="0"/>
              </a:spcBef>
              <a:buNone/>
            </a:pPr>
            <a:r>
              <a:rPr lang="en-IE" b="1" baseline="0" dirty="0" smtClean="0"/>
              <a:t>Paly to your strengths</a:t>
            </a:r>
            <a:r>
              <a:rPr lang="en-IE" b="0" baseline="0" dirty="0" smtClean="0"/>
              <a:t>: Tim and David are very different, each has their own niche and that compliments one another</a:t>
            </a:r>
          </a:p>
          <a:p>
            <a:pPr lvl="0">
              <a:spcBef>
                <a:spcPts val="0"/>
              </a:spcBef>
              <a:buNone/>
            </a:pPr>
            <a:r>
              <a:rPr lang="en-IE" b="1" baseline="0" dirty="0" smtClean="0"/>
              <a:t>Engage your core:</a:t>
            </a:r>
            <a:r>
              <a:rPr lang="en-IE" b="0" baseline="0" dirty="0" smtClean="0"/>
              <a:t> Bring your manager on the journey with you. What starts off as “side of desk” might later become delivery, so its important that you take your team and managers with you</a:t>
            </a:r>
          </a:p>
          <a:p>
            <a:pPr lvl="0">
              <a:spcBef>
                <a:spcPts val="0"/>
              </a:spcBef>
              <a:buNone/>
            </a:pPr>
            <a:r>
              <a:rPr lang="en-IE" b="1" baseline="0" dirty="0" smtClean="0"/>
              <a:t>Be resilient but flexible: </a:t>
            </a:r>
            <a:r>
              <a:rPr lang="en-IE" b="0" baseline="0" dirty="0" smtClean="0"/>
              <a:t>Know what you cannot compromise on, but be open to hearing other workarounds too</a:t>
            </a:r>
            <a:endParaRPr b="1" dirty="0"/>
          </a:p>
        </p:txBody>
      </p:sp>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96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IE" dirty="0" smtClean="0"/>
              <a:t>Your</a:t>
            </a:r>
            <a:r>
              <a:rPr lang="en-IE" baseline="0" dirty="0" smtClean="0"/>
              <a:t> background</a:t>
            </a:r>
          </a:p>
          <a:p>
            <a:pPr marL="342900" indent="-342900">
              <a:buFontTx/>
              <a:buChar char="-"/>
            </a:pPr>
            <a:r>
              <a:rPr lang="en-IE" baseline="0" dirty="0" smtClean="0"/>
              <a:t>How did you hear about the Circle?</a:t>
            </a:r>
          </a:p>
          <a:p>
            <a:pPr marL="342900" indent="-342900">
              <a:buFontTx/>
              <a:buChar char="-"/>
            </a:pPr>
            <a:r>
              <a:rPr lang="en-IE" baseline="0" dirty="0" smtClean="0"/>
              <a:t>Why did you join?</a:t>
            </a:r>
            <a:endParaRPr lang="en-IE" dirty="0"/>
          </a:p>
        </p:txBody>
      </p:sp>
    </p:spTree>
    <p:extLst>
      <p:ext uri="{BB962C8B-B14F-4D97-AF65-F5344CB8AC3E}">
        <p14:creationId xmlns:p14="http://schemas.microsoft.com/office/powerpoint/2010/main" val="390430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IE" b="1" dirty="0" smtClean="0"/>
              <a:t>Benefits</a:t>
            </a:r>
            <a:r>
              <a:rPr lang="en-IE" b="1" baseline="0" dirty="0" smtClean="0"/>
              <a:t> split 3 ways:</a:t>
            </a:r>
            <a:r>
              <a:rPr lang="en-IE" b="0" baseline="0" dirty="0" smtClean="0"/>
              <a:t> Win-Win-Win mentality needs to flow through everything</a:t>
            </a:r>
          </a:p>
          <a:p>
            <a:pPr lvl="0">
              <a:spcBef>
                <a:spcPts val="0"/>
              </a:spcBef>
              <a:buNone/>
            </a:pPr>
            <a:r>
              <a:rPr lang="en-IE" b="1" baseline="0" dirty="0" smtClean="0"/>
              <a:t>Buzzword up:</a:t>
            </a:r>
            <a:r>
              <a:rPr lang="en-IE" b="0" baseline="0" dirty="0" smtClean="0"/>
              <a:t> Leaders are readers! </a:t>
            </a:r>
          </a:p>
          <a:p>
            <a:pPr lvl="0">
              <a:spcBef>
                <a:spcPts val="0"/>
              </a:spcBef>
              <a:buNone/>
            </a:pPr>
            <a:r>
              <a:rPr lang="en-IE" b="1" baseline="0" dirty="0" smtClean="0"/>
              <a:t>A nod to the less sexy stuff:</a:t>
            </a:r>
            <a:r>
              <a:rPr lang="en-IE" b="0" baseline="0" dirty="0" smtClean="0"/>
              <a:t> Setting up, dotting I’s and crossing T’s still needs to be done</a:t>
            </a:r>
          </a:p>
          <a:p>
            <a:pPr lvl="0">
              <a:spcBef>
                <a:spcPts val="0"/>
              </a:spcBef>
              <a:buNone/>
            </a:pPr>
            <a:r>
              <a:rPr lang="en-IE" b="1" baseline="0" dirty="0" smtClean="0"/>
              <a:t>Strategy is dynamic:</a:t>
            </a:r>
            <a:r>
              <a:rPr lang="en-IE" b="0" baseline="0" dirty="0" smtClean="0"/>
              <a:t> What is your company or your client’s strategy – globally or locally. How is your project fulfilling this strategic vision e.g. </a:t>
            </a:r>
            <a:r>
              <a:rPr lang="en-IE" b="0" baseline="0" dirty="0" err="1" smtClean="0"/>
              <a:t>Accentures</a:t>
            </a:r>
            <a:r>
              <a:rPr lang="en-IE" b="0" baseline="0" dirty="0" smtClean="0"/>
              <a:t> Global Retail Strategy is all about bringing companies to understand the new purpose-driven consumer, locally in Ireland we want to create mini-thought leaders etc. </a:t>
            </a:r>
          </a:p>
          <a:p>
            <a:pPr lvl="0">
              <a:spcBef>
                <a:spcPts val="0"/>
              </a:spcBef>
              <a:buNone/>
            </a:pPr>
            <a:endParaRPr b="1" dirty="0"/>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534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IE" b="1" dirty="0" smtClean="0"/>
              <a:t>Face time</a:t>
            </a:r>
            <a:r>
              <a:rPr lang="en-IE" b="0" dirty="0" smtClean="0"/>
              <a:t>: get in front</a:t>
            </a:r>
            <a:r>
              <a:rPr lang="en-IE" b="0" baseline="0" dirty="0" smtClean="0"/>
              <a:t> of people, speak with them, get a coffee. E-mail wont cut it when </a:t>
            </a:r>
            <a:r>
              <a:rPr lang="en-IE" b="0" baseline="0" dirty="0" err="1" smtClean="0"/>
              <a:t>youre</a:t>
            </a:r>
            <a:r>
              <a:rPr lang="en-IE" b="0" baseline="0" dirty="0" smtClean="0"/>
              <a:t> trying to drive bottom up change</a:t>
            </a:r>
          </a:p>
          <a:p>
            <a:pPr lvl="0">
              <a:spcBef>
                <a:spcPts val="0"/>
              </a:spcBef>
              <a:buNone/>
            </a:pPr>
            <a:r>
              <a:rPr lang="en-IE" b="1" baseline="0" dirty="0" smtClean="0"/>
              <a:t>Power of the PA</a:t>
            </a:r>
            <a:r>
              <a:rPr lang="en-IE" b="0" baseline="0" dirty="0" smtClean="0"/>
              <a:t>:</a:t>
            </a:r>
            <a:r>
              <a:rPr lang="en-IE" b="1" baseline="0" dirty="0" smtClean="0"/>
              <a:t> </a:t>
            </a:r>
            <a:r>
              <a:rPr lang="en-IE" b="0" baseline="0" dirty="0" smtClean="0"/>
              <a:t>Works </a:t>
            </a:r>
            <a:r>
              <a:rPr lang="en-IE" b="0" baseline="0" dirty="0" err="1" smtClean="0"/>
              <a:t>everytime</a:t>
            </a:r>
            <a:r>
              <a:rPr lang="en-IE" b="0" baseline="0" dirty="0" smtClean="0"/>
              <a:t>. Direct emails to leadership – no matter how well you think you know them – wont fly. Get onto the PA, its had a 100% success rate.</a:t>
            </a:r>
          </a:p>
          <a:p>
            <a:pPr lvl="0">
              <a:spcBef>
                <a:spcPts val="0"/>
              </a:spcBef>
              <a:buNone/>
            </a:pPr>
            <a:r>
              <a:rPr lang="en-IE" b="1" baseline="0" dirty="0" smtClean="0"/>
              <a:t>Create cheerleaders: </a:t>
            </a:r>
            <a:r>
              <a:rPr lang="en-IE" b="0" baseline="0" dirty="0" smtClean="0"/>
              <a:t>Like a sponsor, someone to mentor and guide you and when things get tricky, to give you a little corporate cuddle.</a:t>
            </a:r>
          </a:p>
          <a:p>
            <a:pPr lvl="0">
              <a:spcBef>
                <a:spcPts val="0"/>
              </a:spcBef>
              <a:buNone/>
            </a:pPr>
            <a:r>
              <a:rPr lang="en-IE" b="1" baseline="0" dirty="0" smtClean="0"/>
              <a:t>Play Politics:</a:t>
            </a:r>
            <a:r>
              <a:rPr lang="en-IE" b="0" baseline="0" dirty="0" smtClean="0"/>
              <a:t> This is the big machine we are tweaking, sometimes you need to play by their rules to get things pushed through</a:t>
            </a:r>
            <a:endParaRPr b="1" dirty="0"/>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636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IE" b="1" dirty="0" smtClean="0"/>
              <a:t>Tangible vs Tacit support</a:t>
            </a:r>
            <a:r>
              <a:rPr lang="en-IE" b="0" dirty="0" smtClean="0"/>
              <a:t>: Beware the MD pat on</a:t>
            </a:r>
            <a:r>
              <a:rPr lang="en-IE" b="0" baseline="0" dirty="0" smtClean="0"/>
              <a:t> the head. Ask for advice based on their experience, make the ask clear so they know what you are looking for and what action is required of them</a:t>
            </a:r>
          </a:p>
          <a:p>
            <a:pPr lvl="0">
              <a:spcBef>
                <a:spcPts val="0"/>
              </a:spcBef>
              <a:buNone/>
            </a:pPr>
            <a:r>
              <a:rPr lang="en-IE" b="1" baseline="0" dirty="0" smtClean="0"/>
              <a:t>£ vs £:</a:t>
            </a:r>
            <a:r>
              <a:rPr lang="en-IE" b="0" baseline="0" dirty="0" smtClean="0"/>
              <a:t> Money alone is not enough, you need physical sponsorship, senior people backing you</a:t>
            </a:r>
          </a:p>
          <a:p>
            <a:pPr lvl="0">
              <a:spcBef>
                <a:spcPts val="0"/>
              </a:spcBef>
              <a:buNone/>
            </a:pPr>
            <a:r>
              <a:rPr lang="en-IE" b="1" baseline="0" dirty="0" smtClean="0"/>
              <a:t>No doesn’t always mean no:</a:t>
            </a:r>
            <a:r>
              <a:rPr lang="en-IE" b="0" baseline="0" dirty="0" smtClean="0"/>
              <a:t> I get in trouble for this, and have gotten slapped on the wrist before, but sometimes you need to test the boundaries. </a:t>
            </a:r>
            <a:r>
              <a:rPr lang="en-IE" b="0" baseline="0" dirty="0" err="1" smtClean="0"/>
              <a:t>E.g</a:t>
            </a:r>
            <a:r>
              <a:rPr lang="en-IE" b="0" baseline="0" dirty="0" smtClean="0"/>
              <a:t> </a:t>
            </a:r>
            <a:r>
              <a:rPr lang="en-IE" b="0" baseline="0" dirty="0" err="1" smtClean="0"/>
              <a:t>Barclayscard</a:t>
            </a:r>
            <a:r>
              <a:rPr lang="en-IE" b="0" baseline="0" dirty="0" smtClean="0"/>
              <a:t> and Legal department</a:t>
            </a:r>
          </a:p>
          <a:p>
            <a:pPr lvl="0">
              <a:spcBef>
                <a:spcPts val="0"/>
              </a:spcBef>
              <a:buNone/>
            </a:pPr>
            <a:r>
              <a:rPr lang="en-IE" b="1" baseline="0" dirty="0" smtClean="0"/>
              <a:t>Looping around</a:t>
            </a:r>
            <a:r>
              <a:rPr lang="en-IE" b="0" baseline="0" dirty="0" smtClean="0"/>
              <a:t>- as above</a:t>
            </a:r>
            <a:endParaRPr b="1" dirty="0"/>
          </a:p>
        </p:txBody>
      </p:sp>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941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414567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342900" lvl="0" indent="-342900">
              <a:spcBef>
                <a:spcPts val="0"/>
              </a:spcBef>
              <a:buFontTx/>
              <a:buChar char="-"/>
            </a:pPr>
            <a:r>
              <a:rPr lang="en-IE" dirty="0" smtClean="0"/>
              <a:t>Co-Founders</a:t>
            </a:r>
          </a:p>
          <a:p>
            <a:pPr marL="342900" lvl="0" indent="-342900">
              <a:spcBef>
                <a:spcPts val="0"/>
              </a:spcBef>
              <a:buFontTx/>
              <a:buChar char="-"/>
            </a:pPr>
            <a:r>
              <a:rPr lang="en-IE" dirty="0" smtClean="0"/>
              <a:t>Their journey</a:t>
            </a:r>
            <a:r>
              <a:rPr lang="en-IE" baseline="0" dirty="0" smtClean="0"/>
              <a:t> of Barclays and roundup – how the circle came about</a:t>
            </a:r>
            <a:endParaRPr dirty="0"/>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30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16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3" name="Shape 1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09091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342900" lvl="0" indent="-342900">
              <a:spcBef>
                <a:spcPts val="0"/>
              </a:spcBef>
              <a:buFontTx/>
              <a:buChar char="-"/>
            </a:pPr>
            <a:r>
              <a:rPr lang="en-IE" dirty="0" smtClean="0"/>
              <a:t>This is our own</a:t>
            </a:r>
            <a:r>
              <a:rPr lang="en-IE" baseline="0" dirty="0" smtClean="0"/>
              <a:t> definition of social </a:t>
            </a:r>
            <a:r>
              <a:rPr lang="en-IE" baseline="0" dirty="0" err="1" smtClean="0"/>
              <a:t>intrepreneur</a:t>
            </a:r>
            <a:endParaRPr lang="en-IE" baseline="0" dirty="0" smtClean="0"/>
          </a:p>
          <a:p>
            <a:pPr marL="342900" lvl="0" indent="-342900">
              <a:spcBef>
                <a:spcPts val="0"/>
              </a:spcBef>
              <a:buFontTx/>
              <a:buChar char="-"/>
            </a:pPr>
            <a:r>
              <a:rPr lang="en-IE" baseline="0" dirty="0" smtClean="0"/>
              <a:t>Essentially it is entrepreneurial minded people within corporate that want to make business a force for good, they act above and beyond their day job to use business to profitably solve social problems</a:t>
            </a:r>
          </a:p>
          <a:p>
            <a:pPr marL="342900" lvl="0" indent="-342900">
              <a:spcBef>
                <a:spcPts val="0"/>
              </a:spcBef>
              <a:buFontTx/>
              <a:buChar char="-"/>
            </a:pPr>
            <a:r>
              <a:rPr lang="en-IE" baseline="0" dirty="0" smtClean="0"/>
              <a:t>Analogy of the “Oil Tanker”</a:t>
            </a:r>
          </a:p>
          <a:p>
            <a:pPr marL="800100" lvl="1" indent="-342900">
              <a:spcBef>
                <a:spcPts val="0"/>
              </a:spcBef>
              <a:buFontTx/>
              <a:buChar char="-"/>
            </a:pPr>
            <a:r>
              <a:rPr lang="en-IE" baseline="0" dirty="0" err="1" smtClean="0"/>
              <a:t>Gib</a:t>
            </a:r>
            <a:r>
              <a:rPr lang="en-IE" baseline="0" dirty="0" smtClean="0"/>
              <a:t> </a:t>
            </a:r>
            <a:r>
              <a:rPr lang="en-IE" baseline="0" dirty="0" err="1" smtClean="0"/>
              <a:t>Bulloch</a:t>
            </a:r>
            <a:r>
              <a:rPr lang="en-IE" baseline="0" dirty="0" smtClean="0"/>
              <a:t> from Accenture discusses this idea. How do you turn a huge oil tanker? A 1% shift of direction makes a massive difference in trajectory</a:t>
            </a:r>
          </a:p>
          <a:p>
            <a:pPr marL="342900" lvl="0" indent="-342900">
              <a:spcBef>
                <a:spcPts val="0"/>
              </a:spcBef>
              <a:buFontTx/>
              <a:buChar char="-"/>
            </a:pPr>
            <a:r>
              <a:rPr lang="en-IE" baseline="0" dirty="0" smtClean="0"/>
              <a:t>Intrapreneurship is bottom-up rather than top down, which brings delivery challenges</a:t>
            </a:r>
          </a:p>
          <a:p>
            <a:pPr marL="342900" lvl="0" indent="-342900">
              <a:spcBef>
                <a:spcPts val="0"/>
              </a:spcBef>
              <a:buFontTx/>
              <a:buChar char="-"/>
            </a:pPr>
            <a:r>
              <a:rPr lang="en-IE" baseline="0" dirty="0" smtClean="0"/>
              <a:t>COYI aims to create a network of corporate change-makers, who can come together to share their ideas, projects and challenges</a:t>
            </a: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97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6" name="Shape 17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64004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342900" lvl="0" indent="-342900">
              <a:spcBef>
                <a:spcPts val="0"/>
              </a:spcBef>
              <a:buFontTx/>
              <a:buChar char="-"/>
            </a:pPr>
            <a:r>
              <a:rPr lang="en-IE" dirty="0" smtClean="0"/>
              <a:t>Overview</a:t>
            </a:r>
            <a:r>
              <a:rPr lang="en-IE" baseline="0" dirty="0" smtClean="0"/>
              <a:t> of the circle</a:t>
            </a:r>
          </a:p>
          <a:p>
            <a:pPr marL="800100" lvl="1" indent="-342900">
              <a:spcBef>
                <a:spcPts val="0"/>
              </a:spcBef>
              <a:buFontTx/>
              <a:buChar char="-"/>
            </a:pPr>
            <a:r>
              <a:rPr lang="en-IE" baseline="0" dirty="0" smtClean="0"/>
              <a:t>Number of members / companies / countries involved</a:t>
            </a:r>
          </a:p>
          <a:p>
            <a:pPr marL="800100" lvl="1" indent="-342900">
              <a:spcBef>
                <a:spcPts val="0"/>
              </a:spcBef>
              <a:buFontTx/>
              <a:buChar char="-"/>
            </a:pPr>
            <a:r>
              <a:rPr lang="en-IE" baseline="0" dirty="0" smtClean="0"/>
              <a:t>Started in London with 8 people and in 18 months it now has 2000 + members</a:t>
            </a:r>
          </a:p>
          <a:p>
            <a:pPr marL="800100" lvl="1" indent="-342900">
              <a:spcBef>
                <a:spcPts val="0"/>
              </a:spcBef>
              <a:buFontTx/>
              <a:buChar char="-"/>
            </a:pPr>
            <a:r>
              <a:rPr lang="en-IE" baseline="0" dirty="0" smtClean="0"/>
              <a:t>The message resonates with young employees </a:t>
            </a:r>
          </a:p>
          <a:p>
            <a:pPr marL="800100" lvl="1" indent="-342900">
              <a:spcBef>
                <a:spcPts val="0"/>
              </a:spcBef>
              <a:buFontTx/>
              <a:buChar char="-"/>
            </a:pPr>
            <a:r>
              <a:rPr lang="en-IE" baseline="0" dirty="0" smtClean="0"/>
              <a:t>Soon to open on our 4</a:t>
            </a:r>
            <a:r>
              <a:rPr lang="en-IE" baseline="30000" dirty="0" smtClean="0"/>
              <a:t>th</a:t>
            </a:r>
            <a:r>
              <a:rPr lang="en-IE" baseline="0" dirty="0" smtClean="0"/>
              <a:t> continent with South Africa</a:t>
            </a:r>
          </a:p>
          <a:p>
            <a:pPr marL="800100" lvl="1" indent="-342900">
              <a:spcBef>
                <a:spcPts val="0"/>
              </a:spcBef>
              <a:buFontTx/>
              <a:buChar char="-"/>
            </a:pPr>
            <a:r>
              <a:rPr lang="en-IE" baseline="0" dirty="0" smtClean="0"/>
              <a:t>Big companies are struggling to keep talent, and the best talent are the most socially conscious ones</a:t>
            </a:r>
            <a:endParaRPr dirty="0"/>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833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51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1689100" y="3238500"/>
            <a:ext cx="21005799" cy="9207499"/>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2387600" y="8953500"/>
            <a:ext cx="19621500" cy="685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8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2387600" y="6045200"/>
            <a:ext cx="19621500" cy="889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0" y="0"/>
            <a:ext cx="24384000" cy="137160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mp; Bullets">
    <p:bg>
      <p:bgPr>
        <a:solidFill>
          <a:srgbClr val="000000"/>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231900" y="863600"/>
            <a:ext cx="21907499" cy="2006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venir"/>
              <a:buNone/>
              <a:defRPr sz="6200" b="0" i="0" u="none" strike="noStrike" cap="none">
                <a:solidFill>
                  <a:srgbClr val="FFFFFF"/>
                </a:solidFill>
                <a:latin typeface="Avenir"/>
                <a:ea typeface="Avenir"/>
                <a:cs typeface="Avenir"/>
                <a:sym typeface="Avenir"/>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57" name="Shape 57"/>
          <p:cNvSpPr txBox="1">
            <a:spLocks noGrp="1"/>
          </p:cNvSpPr>
          <p:nvPr>
            <p:ph type="body" idx="1"/>
          </p:nvPr>
        </p:nvSpPr>
        <p:spPr>
          <a:xfrm>
            <a:off x="1231900" y="2844800"/>
            <a:ext cx="21907499" cy="9448800"/>
          </a:xfrm>
          <a:prstGeom prst="rect">
            <a:avLst/>
          </a:prstGeom>
          <a:noFill/>
          <a:ln>
            <a:noFill/>
          </a:ln>
        </p:spPr>
        <p:txBody>
          <a:bodyPr lIns="91425" tIns="91425" rIns="91425" bIns="91425" anchor="ctr" anchorCtr="0"/>
          <a:lstStyle>
            <a:lvl1pPr marL="635000" marR="0" lvl="0"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1pPr>
            <a:lvl2pPr marL="1270000" marR="0" lvl="1"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2pPr>
            <a:lvl3pPr marL="1905000" marR="0" lvl="2"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3pPr>
            <a:lvl4pPr marL="2540000" marR="0" lvl="3"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4pPr>
            <a:lvl5pPr marL="3175000" marR="0" lvl="4"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8" name="Shape 58"/>
          <p:cNvSpPr txBox="1">
            <a:spLocks noGrp="1"/>
          </p:cNvSpPr>
          <p:nvPr>
            <p:ph type="sldNum" idx="12"/>
          </p:nvPr>
        </p:nvSpPr>
        <p:spPr>
          <a:xfrm>
            <a:off x="11950789" y="13049250"/>
            <a:ext cx="431292" cy="520700"/>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FFFFFF"/>
              </a:buClr>
              <a:buSzPct val="25000"/>
              <a:buFont typeface="Avenir"/>
              <a:buNone/>
            </a:pPr>
            <a:fld id="{00000000-1234-1234-1234-123412341234}" type="slidenum">
              <a:rPr lang="en-GB" sz="2400" b="0" i="0" u="none" strike="noStrike" cap="none">
                <a:solidFill>
                  <a:srgbClr val="FFFFFF"/>
                </a:solidFill>
                <a:latin typeface="Avenir"/>
                <a:ea typeface="Avenir"/>
                <a:cs typeface="Avenir"/>
                <a:sym typeface="Avenir"/>
              </a:rPr>
              <a:t>‹#›</a:t>
            </a:fld>
            <a:endParaRPr lang="en-GB" sz="2400" b="0" i="0" u="none" strike="noStrike" cap="none">
              <a:solidFill>
                <a:srgbClr val="FFFFFF"/>
              </a:solidFill>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10" name="Picture 9" descr="Bar_06_COL_POS [Converted].png"/>
          <p:cNvPicPr>
            <a:picLocks noChangeAspect="1"/>
          </p:cNvPicPr>
          <p:nvPr userDrawn="1"/>
        </p:nvPicPr>
        <p:blipFill>
          <a:blip r:embed="rId2" cstate="print"/>
          <a:stretch>
            <a:fillRect/>
          </a:stretch>
        </p:blipFill>
        <p:spPr>
          <a:xfrm>
            <a:off x="19934696" y="6015834"/>
            <a:ext cx="3224249" cy="445484"/>
          </a:xfrm>
          <a:prstGeom prst="rect">
            <a:avLst/>
          </a:prstGeom>
        </p:spPr>
      </p:pic>
      <p:grpSp>
        <p:nvGrpSpPr>
          <p:cNvPr id="2" name="Group 14"/>
          <p:cNvGrpSpPr/>
          <p:nvPr userDrawn="1"/>
        </p:nvGrpSpPr>
        <p:grpSpPr>
          <a:xfrm>
            <a:off x="4953001" y="4264032"/>
            <a:ext cx="14554198" cy="3931920"/>
            <a:chOff x="1865096" y="985741"/>
            <a:chExt cx="5446206" cy="3557683"/>
          </a:xfrm>
        </p:grpSpPr>
        <p:cxnSp>
          <p:nvCxnSpPr>
            <p:cNvPr id="23" name="Straight Connector 22"/>
            <p:cNvCxnSpPr/>
            <p:nvPr userDrawn="1"/>
          </p:nvCxnSpPr>
          <p:spPr bwMode="auto">
            <a:xfrm rot="16200000" flipH="1">
              <a:off x="86255" y="2764583"/>
              <a:ext cx="3557682" cy="0"/>
            </a:xfrm>
            <a:prstGeom prst="line">
              <a:avLst/>
            </a:prstGeom>
            <a:noFill/>
            <a:ln w="63500" cap="rnd" cmpd="sng" algn="ctr">
              <a:solidFill>
                <a:schemeClr val="bg2"/>
              </a:solidFill>
              <a:prstDash val="solid"/>
              <a:round/>
              <a:headEnd type="none" w="med" len="med"/>
              <a:tailEnd type="none" w="med" len="med"/>
            </a:ln>
            <a:effectLst/>
          </p:spPr>
        </p:cxnSp>
        <p:cxnSp>
          <p:nvCxnSpPr>
            <p:cNvPr id="24" name="Straight Connector 23"/>
            <p:cNvCxnSpPr/>
            <p:nvPr userDrawn="1"/>
          </p:nvCxnSpPr>
          <p:spPr bwMode="auto">
            <a:xfrm rot="16200000" flipH="1">
              <a:off x="5532461" y="2764582"/>
              <a:ext cx="3557682" cy="0"/>
            </a:xfrm>
            <a:prstGeom prst="line">
              <a:avLst/>
            </a:prstGeom>
            <a:noFill/>
            <a:ln w="63500" cap="rnd" cmpd="sng" algn="ctr">
              <a:solidFill>
                <a:schemeClr val="bg2"/>
              </a:solidFill>
              <a:prstDash val="solid"/>
              <a:round/>
              <a:headEnd type="none" w="med" len="med"/>
              <a:tailEnd type="none" w="med" len="med"/>
            </a:ln>
            <a:effectLst/>
          </p:spPr>
        </p:cxnSp>
      </p:grpSp>
      <p:sp>
        <p:nvSpPr>
          <p:cNvPr id="28" name="Rectangle 10"/>
          <p:cNvSpPr>
            <a:spLocks noGrp="1" noChangeArrowheads="1"/>
          </p:cNvSpPr>
          <p:nvPr>
            <p:ph type="ctrTitle" hasCustomPrompt="1"/>
          </p:nvPr>
        </p:nvSpPr>
        <p:spPr>
          <a:xfrm>
            <a:off x="5425024" y="5416375"/>
            <a:ext cx="13152965" cy="984886"/>
          </a:xfrm>
        </p:spPr>
        <p:txBody>
          <a:bodyPr anchor="b" anchorCtr="0"/>
          <a:lstStyle>
            <a:lvl1pPr>
              <a:defRPr sz="6400" b="0">
                <a:solidFill>
                  <a:schemeClr val="bg2"/>
                </a:solidFill>
                <a:latin typeface="+mj-lt"/>
              </a:defRPr>
            </a:lvl1pPr>
          </a:lstStyle>
          <a:p>
            <a:r>
              <a:rPr lang="en-US" dirty="0" smtClean="0"/>
              <a:t>Click to edit </a:t>
            </a:r>
            <a:r>
              <a:rPr lang="en-US" dirty="0" err="1" smtClean="0"/>
              <a:t>Mastetitle</a:t>
            </a:r>
            <a:r>
              <a:rPr lang="en-US" dirty="0" smtClean="0"/>
              <a:t> style</a:t>
            </a:r>
            <a:endParaRPr lang="en-US" dirty="0"/>
          </a:p>
        </p:txBody>
      </p:sp>
      <p:sp>
        <p:nvSpPr>
          <p:cNvPr id="29" name="Rectangle 24"/>
          <p:cNvSpPr>
            <a:spLocks noGrp="1" noChangeArrowheads="1"/>
          </p:cNvSpPr>
          <p:nvPr>
            <p:ph type="subTitle" sz="quarter" idx="1" hasCustomPrompt="1"/>
          </p:nvPr>
        </p:nvSpPr>
        <p:spPr>
          <a:xfrm>
            <a:off x="5440058" y="6557881"/>
            <a:ext cx="13135943" cy="615554"/>
          </a:xfrm>
        </p:spPr>
        <p:txBody>
          <a:bodyPr/>
          <a:lstStyle>
            <a:lvl1pPr marL="0" indent="0">
              <a:buFont typeface="Wingdings" pitchFamily="2" charset="2"/>
              <a:buNone/>
              <a:defRPr sz="4000" b="0">
                <a:solidFill>
                  <a:schemeClr val="bg2"/>
                </a:solidFill>
                <a:latin typeface="+mj-lt"/>
              </a:defRPr>
            </a:lvl1pPr>
          </a:lstStyle>
          <a:p>
            <a:r>
              <a:rPr lang="en-US" dirty="0" smtClean="0"/>
              <a:t>Click to edit master subtitle style</a:t>
            </a:r>
            <a:endParaRPr lang="en-US" dirty="0"/>
          </a:p>
        </p:txBody>
      </p:sp>
      <p:sp>
        <p:nvSpPr>
          <p:cNvPr id="9" name="Text Box 9"/>
          <p:cNvSpPr txBox="1">
            <a:spLocks noChangeArrowheads="1"/>
          </p:cNvSpPr>
          <p:nvPr userDrawn="1"/>
        </p:nvSpPr>
        <p:spPr bwMode="auto">
          <a:xfrm>
            <a:off x="19924926" y="877733"/>
            <a:ext cx="3379579" cy="307777"/>
          </a:xfrm>
          <a:prstGeom prst="rect">
            <a:avLst/>
          </a:prstGeom>
          <a:noFill/>
          <a:ln w="9525">
            <a:noFill/>
            <a:miter lim="800000"/>
            <a:headEnd/>
            <a:tailEnd/>
          </a:ln>
        </p:spPr>
        <p:txBody>
          <a:bodyPr wrap="square" lIns="0" tIns="0" rIns="0" bIns="0">
            <a:spAutoFit/>
          </a:bodyPr>
          <a:lstStyle/>
          <a:p>
            <a:pPr>
              <a:spcBef>
                <a:spcPts val="0"/>
              </a:spcBef>
            </a:pPr>
            <a:r>
              <a:rPr lang="en-US" sz="2000" dirty="0" smtClean="0">
                <a:solidFill>
                  <a:srgbClr val="00AEEF"/>
                </a:solidFill>
                <a:latin typeface="Expert Sans Regular"/>
              </a:rPr>
              <a:t>Signposting</a:t>
            </a:r>
            <a:endParaRPr lang="en-US" sz="2000" dirty="0">
              <a:solidFill>
                <a:srgbClr val="00AEEF"/>
              </a:solidFill>
              <a:latin typeface="Expert Sans Regular"/>
            </a:endParaRPr>
          </a:p>
        </p:txBody>
      </p:sp>
    </p:spTree>
    <p:extLst>
      <p:ext uri="{BB962C8B-B14F-4D97-AF65-F5344CB8AC3E}">
        <p14:creationId xmlns:p14="http://schemas.microsoft.com/office/powerpoint/2010/main" val="2732701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8436" y="767061"/>
            <a:ext cx="21501098" cy="923330"/>
          </a:xfrm>
        </p:spPr>
        <p:txBody>
          <a:bodyPr/>
          <a:lstStyle>
            <a:lvl1pPr>
              <a:defRPr sz="6000" b="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79604" y="2192018"/>
            <a:ext cx="21344468" cy="4308872"/>
          </a:xfrm>
        </p:spPr>
        <p:txBody>
          <a:bodyPr/>
          <a:lstStyle>
            <a:lvl1pPr>
              <a:defRPr sz="4000">
                <a:latin typeface="+mn-lt"/>
              </a:defRPr>
            </a:lvl1pPr>
            <a:lvl2pPr>
              <a:defRPr sz="4000">
                <a:latin typeface="+mn-lt"/>
              </a:defRPr>
            </a:lvl2pPr>
            <a:lvl3pPr marL="1143000" indent="-685800">
              <a:defRPr sz="4000">
                <a:latin typeface="+mn-lt"/>
              </a:defRPr>
            </a:lvl3pPr>
            <a:lvl4pPr marL="1724026" indent="-581026">
              <a:defRPr sz="4000">
                <a:latin typeface="+mn-lt"/>
              </a:defRPr>
            </a:lvl4pPr>
            <a:lvl5pPr marL="2409826" indent="-685800">
              <a:defRPr sz="40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21747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938173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1778000" y="2298700"/>
            <a:ext cx="20827999" cy="46481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1778000" y="7073900"/>
            <a:ext cx="20827999" cy="15874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17"/>
        <p:cNvGrpSpPr/>
        <p:nvPr/>
      </p:nvGrpSpPr>
      <p:grpSpPr>
        <a:xfrm>
          <a:off x="0" y="0"/>
          <a:ext cx="0" cy="0"/>
          <a:chOff x="0" y="0"/>
          <a:chExt cx="0" cy="0"/>
        </a:xfrm>
      </p:grpSpPr>
      <p:sp>
        <p:nvSpPr>
          <p:cNvPr id="18" name="Shape 18"/>
          <p:cNvSpPr>
            <a:spLocks noGrp="1"/>
          </p:cNvSpPr>
          <p:nvPr>
            <p:ph type="pic" idx="2"/>
          </p:nvPr>
        </p:nvSpPr>
        <p:spPr>
          <a:xfrm>
            <a:off x="3125967" y="673100"/>
            <a:ext cx="18135601" cy="87375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9" name="Shape 19"/>
          <p:cNvSpPr txBox="1">
            <a:spLocks noGrp="1"/>
          </p:cNvSpPr>
          <p:nvPr>
            <p:ph type="title"/>
          </p:nvPr>
        </p:nvSpPr>
        <p:spPr>
          <a:xfrm>
            <a:off x="635000" y="9448800"/>
            <a:ext cx="23113999" cy="2006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0" name="Shape 20"/>
          <p:cNvSpPr txBox="1">
            <a:spLocks noGrp="1"/>
          </p:cNvSpPr>
          <p:nvPr>
            <p:ph type="body" idx="1"/>
          </p:nvPr>
        </p:nvSpPr>
        <p:spPr>
          <a:xfrm>
            <a:off x="635000" y="11518900"/>
            <a:ext cx="23113999" cy="15874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1" name="Shape 21"/>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778000" y="4533900"/>
            <a:ext cx="20827999" cy="4648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 name="Shape 24"/>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5"/>
        <p:cNvGrpSpPr/>
        <p:nvPr/>
      </p:nvGrpSpPr>
      <p:grpSpPr>
        <a:xfrm>
          <a:off x="0" y="0"/>
          <a:ext cx="0" cy="0"/>
          <a:chOff x="0" y="0"/>
          <a:chExt cx="0" cy="0"/>
        </a:xfrm>
      </p:grpSpPr>
      <p:sp>
        <p:nvSpPr>
          <p:cNvPr id="26" name="Shape 26"/>
          <p:cNvSpPr>
            <a:spLocks noGrp="1"/>
          </p:cNvSpPr>
          <p:nvPr>
            <p:ph type="pic" idx="2"/>
          </p:nvPr>
        </p:nvSpPr>
        <p:spPr>
          <a:xfrm>
            <a:off x="13165979" y="1104900"/>
            <a:ext cx="9525001" cy="115062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7" name="Shape 27"/>
          <p:cNvSpPr txBox="1">
            <a:spLocks noGrp="1"/>
          </p:cNvSpPr>
          <p:nvPr>
            <p:ph type="title"/>
          </p:nvPr>
        </p:nvSpPr>
        <p:spPr>
          <a:xfrm>
            <a:off x="1651000" y="1104900"/>
            <a:ext cx="10223500" cy="56133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8" name="Shape 28"/>
          <p:cNvSpPr txBox="1">
            <a:spLocks noGrp="1"/>
          </p:cNvSpPr>
          <p:nvPr>
            <p:ph type="body" idx="1"/>
          </p:nvPr>
        </p:nvSpPr>
        <p:spPr>
          <a:xfrm>
            <a:off x="1651000" y="6845300"/>
            <a:ext cx="10223500" cy="5765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9" name="Shape 29"/>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3"/>
        <p:cNvGrpSpPr/>
        <p:nvPr/>
      </p:nvGrpSpPr>
      <p:grpSpPr>
        <a:xfrm>
          <a:off x="0" y="0"/>
          <a:ext cx="0" cy="0"/>
          <a:chOff x="0" y="0"/>
          <a:chExt cx="0" cy="0"/>
        </a:xfrm>
      </p:grpSpPr>
      <p:sp>
        <p:nvSpPr>
          <p:cNvPr id="34" name="Shape 34"/>
          <p:cNvSpPr>
            <a:spLocks noGrp="1"/>
          </p:cNvSpPr>
          <p:nvPr>
            <p:ph type="pic" idx="2"/>
          </p:nvPr>
        </p:nvSpPr>
        <p:spPr>
          <a:xfrm>
            <a:off x="13169900" y="3238500"/>
            <a:ext cx="9524999" cy="92074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5" name="Shape 35"/>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6" name="Shape 36"/>
          <p:cNvSpPr txBox="1">
            <a:spLocks noGrp="1"/>
          </p:cNvSpPr>
          <p:nvPr>
            <p:ph type="body" idx="1"/>
          </p:nvPr>
        </p:nvSpPr>
        <p:spPr>
          <a:xfrm>
            <a:off x="1689100" y="3238500"/>
            <a:ext cx="10007600" cy="9207499"/>
          </a:xfrm>
          <a:prstGeom prst="rect">
            <a:avLst/>
          </a:prstGeom>
          <a:noFill/>
          <a:ln>
            <a:noFill/>
          </a:ln>
        </p:spPr>
        <p:txBody>
          <a:bodyPr lIns="91425" tIns="91425" rIns="91425" bIns="91425" anchor="ctr" anchorCtr="0"/>
          <a:lstStyle>
            <a:lvl1pPr marL="558800" marR="0" lvl="0"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1pPr>
            <a:lvl2pPr marL="1117600" marR="0" lvl="1"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2pPr>
            <a:lvl3pPr marL="1676400" marR="0" lvl="2"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3pPr>
            <a:lvl4pPr marL="2235200" marR="0" lvl="3"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4pPr>
            <a:lvl5pPr marL="2794000" marR="0" lvl="4"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7" name="Shape 37"/>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ullets">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1689100" y="1778000"/>
            <a:ext cx="21005799" cy="10147300"/>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15760700" y="7048500"/>
            <a:ext cx="7404099" cy="55498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15760700" y="1130300"/>
            <a:ext cx="7404099" cy="55498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1206500" y="1130300"/>
            <a:ext cx="14173200" cy="114681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1689100" y="3238500"/>
            <a:ext cx="21005799" cy="9207499"/>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9.png"/><Relationship Id="rId4" Type="http://schemas.openxmlformats.org/officeDocument/2006/relationships/image" Target="../media/image18.png"/><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5.xml"/><Relationship Id="rId7" Type="http://schemas.openxmlformats.org/officeDocument/2006/relationships/image" Target="../media/image2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MKPortley" TargetMode="External"/><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ie.linkedin.com/in/marykateportley" TargetMode="External"/><Relationship Id="rId4" Type="http://schemas.openxmlformats.org/officeDocument/2006/relationships/image" Target="../media/image2.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129686" y="329486"/>
            <a:ext cx="23684000" cy="13090088"/>
          </a:xfrm>
          <a:prstGeom prst="rect">
            <a:avLst/>
          </a:prstGeom>
          <a:noFill/>
          <a:ln>
            <a:noFill/>
          </a:ln>
        </p:spPr>
      </p:pic>
      <p:sp>
        <p:nvSpPr>
          <p:cNvPr id="146" name="Shape 146"/>
          <p:cNvSpPr txBox="1"/>
          <p:nvPr/>
        </p:nvSpPr>
        <p:spPr>
          <a:xfrm>
            <a:off x="127000" y="13446820"/>
            <a:ext cx="24129999" cy="256480"/>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GB" sz="1000" b="0" i="0" u="none" strike="noStrike" cap="none">
                <a:solidFill>
                  <a:srgbClr val="000000"/>
                </a:solidFill>
                <a:latin typeface="Arial"/>
                <a:ea typeface="Arial"/>
                <a:cs typeface="Arial"/>
                <a:sym typeface="Arial"/>
              </a:rPr>
              <a:t> Internal Only</a:t>
            </a:r>
          </a:p>
        </p:txBody>
      </p:sp>
      <p:sp>
        <p:nvSpPr>
          <p:cNvPr id="148" name="Shape 148"/>
          <p:cNvSpPr txBox="1"/>
          <p:nvPr/>
        </p:nvSpPr>
        <p:spPr>
          <a:xfrm>
            <a:off x="8947350" y="5264911"/>
            <a:ext cx="6048671" cy="1456809"/>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0000"/>
              </a:buClr>
              <a:buSzPct val="25000"/>
              <a:buFont typeface="Helvetica Neue"/>
              <a:buNone/>
            </a:pPr>
            <a:r>
              <a:rPr lang="en-GB" sz="8800" b="0" i="0" u="none" strike="noStrike" cap="none" dirty="0">
                <a:solidFill>
                  <a:srgbClr val="FF0000"/>
                </a:solidFill>
                <a:latin typeface="Helvetica Neue"/>
                <a:ea typeface="Helvetica Neue"/>
                <a:cs typeface="Helvetica Neue"/>
                <a:sym typeface="Helvetica Neue"/>
              </a:rPr>
              <a:t>X</a:t>
            </a:r>
          </a:p>
        </p:txBody>
      </p:sp>
      <p:sp>
        <p:nvSpPr>
          <p:cNvPr id="149" name="Shape 149"/>
          <p:cNvSpPr txBox="1"/>
          <p:nvPr/>
        </p:nvSpPr>
        <p:spPr>
          <a:xfrm>
            <a:off x="6931127" y="11682690"/>
            <a:ext cx="10081119" cy="1426031"/>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3600" b="0" i="0" u="none" strike="noStrike" cap="none" dirty="0">
                <a:solidFill>
                  <a:srgbClr val="FF7E79"/>
                </a:solidFill>
                <a:latin typeface="Arial"/>
                <a:ea typeface="Arial"/>
                <a:cs typeface="Arial"/>
                <a:sym typeface="Arial"/>
              </a:rPr>
              <a:t>#DOWELLDOGOOD</a:t>
            </a:r>
          </a:p>
          <a:p>
            <a:pPr marL="0" marR="0" lvl="0" indent="0" algn="ctr" rtl="0">
              <a:lnSpc>
                <a:spcPct val="100000"/>
              </a:lnSpc>
              <a:spcBef>
                <a:spcPts val="0"/>
              </a:spcBef>
              <a:spcAft>
                <a:spcPts val="0"/>
              </a:spcAft>
              <a:buClr>
                <a:srgbClr val="000000"/>
              </a:buClr>
              <a:buFont typeface="Helvetica Neue"/>
              <a:buNone/>
            </a:pPr>
            <a:endParaRPr sz="5000" b="0" i="0" u="none" strike="noStrike" cap="none" dirty="0">
              <a:solidFill>
                <a:srgbClr val="000000"/>
              </a:solidFill>
              <a:latin typeface="Helvetica Neue"/>
              <a:ea typeface="Helvetica Neue"/>
              <a:cs typeface="Helvetica Neue"/>
              <a:sym typeface="Helvetica Neue"/>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76" y="1460772"/>
            <a:ext cx="9564238" cy="9564238"/>
          </a:xfrm>
          <a:prstGeom prst="rect">
            <a:avLst/>
          </a:prstGeom>
        </p:spPr>
      </p:pic>
      <p:pic>
        <p:nvPicPr>
          <p:cNvPr id="10" name="Picture 9"/>
          <p:cNvPicPr>
            <a:picLocks noChangeAspect="1"/>
          </p:cNvPicPr>
          <p:nvPr/>
        </p:nvPicPr>
        <p:blipFill>
          <a:blip r:embed="rId5">
            <a:lum bright="70000" contrast="-70000"/>
          </a:blip>
          <a:stretch>
            <a:fillRect/>
          </a:stretch>
        </p:blipFill>
        <p:spPr>
          <a:xfrm>
            <a:off x="13979346" y="3434540"/>
            <a:ext cx="9064483" cy="4468489"/>
          </a:xfrm>
          <a:prstGeom prst="rect">
            <a:avLst/>
          </a:prstGeom>
          <a:gradFill flip="none" rotWithShape="1">
            <a:gsLst>
              <a:gs pos="0">
                <a:srgbClr val="40ABFF"/>
              </a:gs>
              <a:gs pos="100000">
                <a:srgbClr val="00FF65">
                  <a:shade val="100000"/>
                  <a:satMod val="115000"/>
                </a:srgbClr>
              </a:gs>
            </a:gsLst>
            <a:path path="circle">
              <a:fillToRect l="100000" t="100000"/>
            </a:path>
            <a:tileRect r="-100000" b="-100000"/>
          </a:grad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a:stretch/>
        </p:blipFill>
        <p:spPr>
          <a:xfrm>
            <a:off x="350000" y="312956"/>
            <a:ext cx="23684000" cy="13090088"/>
          </a:xfrm>
          <a:prstGeom prst="rect">
            <a:avLst/>
          </a:prstGeom>
          <a:noFill/>
          <a:ln>
            <a:noFill/>
          </a:ln>
        </p:spPr>
      </p:pic>
      <p:pic>
        <p:nvPicPr>
          <p:cNvPr id="221" name="Shape 221"/>
          <p:cNvPicPr preferRelativeResize="0"/>
          <p:nvPr/>
        </p:nvPicPr>
        <p:blipFill rotWithShape="1">
          <a:blip r:embed="rId4">
            <a:alphaModFix/>
          </a:blip>
          <a:srcRect/>
          <a:stretch/>
        </p:blipFill>
        <p:spPr>
          <a:xfrm rot="5400000">
            <a:off x="7028681" y="7023272"/>
            <a:ext cx="10064892" cy="117727"/>
          </a:xfrm>
          <a:prstGeom prst="rect">
            <a:avLst/>
          </a:prstGeom>
          <a:noFill/>
          <a:ln>
            <a:noFill/>
          </a:ln>
        </p:spPr>
      </p:pic>
      <p:sp>
        <p:nvSpPr>
          <p:cNvPr id="222" name="Shape 222"/>
          <p:cNvSpPr/>
          <p:nvPr/>
        </p:nvSpPr>
        <p:spPr>
          <a:xfrm>
            <a:off x="2542927" y="1097359"/>
            <a:ext cx="7290643" cy="933588"/>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5400" b="0" i="0" u="none" strike="noStrike" cap="none">
                <a:solidFill>
                  <a:srgbClr val="FF7E79"/>
                </a:solidFill>
                <a:latin typeface="Arial"/>
                <a:ea typeface="Arial"/>
                <a:cs typeface="Arial"/>
                <a:sym typeface="Arial"/>
              </a:rPr>
              <a:t>INDIVIDUALS</a:t>
            </a:r>
          </a:p>
        </p:txBody>
      </p:sp>
      <p:sp>
        <p:nvSpPr>
          <p:cNvPr id="223" name="Shape 223"/>
          <p:cNvSpPr/>
          <p:nvPr/>
        </p:nvSpPr>
        <p:spPr>
          <a:xfrm>
            <a:off x="14640271" y="1097359"/>
            <a:ext cx="7290643" cy="933588"/>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5400" b="0" i="0" u="none" strike="noStrike" cap="none">
                <a:solidFill>
                  <a:srgbClr val="FF7E79"/>
                </a:solidFill>
                <a:latin typeface="Arial"/>
                <a:ea typeface="Arial"/>
                <a:cs typeface="Arial"/>
                <a:sym typeface="Arial"/>
              </a:rPr>
              <a:t>SOCIETY</a:t>
            </a:r>
          </a:p>
        </p:txBody>
      </p:sp>
      <p:pic>
        <p:nvPicPr>
          <p:cNvPr id="224" name="Shape 224"/>
          <p:cNvPicPr preferRelativeResize="0"/>
          <p:nvPr/>
        </p:nvPicPr>
        <p:blipFill rotWithShape="1">
          <a:blip r:embed="rId4">
            <a:alphaModFix/>
          </a:blip>
          <a:srcRect/>
          <a:stretch/>
        </p:blipFill>
        <p:spPr>
          <a:xfrm>
            <a:off x="1578933" y="2026755"/>
            <a:ext cx="21226133" cy="76200"/>
          </a:xfrm>
          <a:prstGeom prst="rect">
            <a:avLst/>
          </a:prstGeom>
          <a:noFill/>
          <a:ln>
            <a:noFill/>
          </a:ln>
        </p:spPr>
      </p:pic>
      <p:pic>
        <p:nvPicPr>
          <p:cNvPr id="225" name="Shape 225"/>
          <p:cNvPicPr preferRelativeResize="0"/>
          <p:nvPr/>
        </p:nvPicPr>
        <p:blipFill rotWithShape="1">
          <a:blip r:embed="rId5">
            <a:alphaModFix/>
          </a:blip>
          <a:srcRect/>
          <a:stretch/>
        </p:blipFill>
        <p:spPr>
          <a:xfrm>
            <a:off x="9353878" y="563493"/>
            <a:ext cx="2262057" cy="2262057"/>
          </a:xfrm>
          <a:prstGeom prst="rect">
            <a:avLst/>
          </a:prstGeom>
          <a:noFill/>
          <a:ln>
            <a:noFill/>
          </a:ln>
        </p:spPr>
      </p:pic>
      <p:pic>
        <p:nvPicPr>
          <p:cNvPr id="226" name="Shape 226"/>
          <p:cNvPicPr preferRelativeResize="0"/>
          <p:nvPr/>
        </p:nvPicPr>
        <p:blipFill rotWithShape="1">
          <a:blip r:embed="rId6">
            <a:alphaModFix/>
          </a:blip>
          <a:srcRect/>
          <a:stretch/>
        </p:blipFill>
        <p:spPr>
          <a:xfrm>
            <a:off x="20624462" y="233263"/>
            <a:ext cx="2584760" cy="2584760"/>
          </a:xfrm>
          <a:prstGeom prst="rect">
            <a:avLst/>
          </a:prstGeom>
          <a:noFill/>
          <a:ln>
            <a:noFill/>
          </a:ln>
        </p:spPr>
      </p:pic>
      <p:sp>
        <p:nvSpPr>
          <p:cNvPr id="227" name="Shape 227"/>
          <p:cNvSpPr/>
          <p:nvPr/>
        </p:nvSpPr>
        <p:spPr>
          <a:xfrm>
            <a:off x="2152516" y="4339203"/>
            <a:ext cx="11514879" cy="5334793"/>
          </a:xfrm>
          <a:prstGeom prst="rect">
            <a:avLst/>
          </a:prstGeom>
          <a:noFill/>
          <a:ln>
            <a:noFill/>
          </a:ln>
        </p:spPr>
        <p:txBody>
          <a:bodyPr lIns="50800" tIns="50800" rIns="50800" bIns="50800" anchor="ctr" anchorCtr="0">
            <a:noAutofit/>
          </a:bodyPr>
          <a:lstStyle/>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DEVELOPMENT: DO WELL</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PURPOSE</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VALUE</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MEANING</a:t>
            </a:r>
          </a:p>
          <a:p>
            <a:pPr marL="0" marR="0" lvl="0" indent="0" rtl="0">
              <a:lnSpc>
                <a:spcPct val="100000"/>
              </a:lnSpc>
              <a:spcBef>
                <a:spcPts val="0"/>
              </a:spcBef>
              <a:spcAft>
                <a:spcPts val="0"/>
              </a:spcAft>
              <a:buClr>
                <a:srgbClr val="000000"/>
              </a:buClr>
              <a:buFont typeface="Arial"/>
              <a:buNone/>
            </a:pPr>
            <a:endParaRPr sz="6000" b="0" i="0" u="none" strike="noStrike" cap="none" dirty="0">
              <a:solidFill>
                <a:srgbClr val="000000"/>
              </a:solidFill>
              <a:latin typeface="Helvetica Neue"/>
              <a:ea typeface="Helvetica Neue"/>
              <a:cs typeface="Helvetica Neue"/>
              <a:sym typeface="Helvetica Neue"/>
            </a:endParaRPr>
          </a:p>
        </p:txBody>
      </p:sp>
      <p:sp>
        <p:nvSpPr>
          <p:cNvPr id="228" name="Shape 228"/>
          <p:cNvSpPr/>
          <p:nvPr/>
        </p:nvSpPr>
        <p:spPr>
          <a:xfrm>
            <a:off x="13667395" y="4418896"/>
            <a:ext cx="11514879" cy="5334793"/>
          </a:xfrm>
          <a:prstGeom prst="rect">
            <a:avLst/>
          </a:prstGeom>
          <a:noFill/>
          <a:ln>
            <a:noFill/>
          </a:ln>
        </p:spPr>
        <p:txBody>
          <a:bodyPr lIns="50800" tIns="50800" rIns="50800" bIns="50800" anchor="ctr" anchorCtr="0">
            <a:noAutofit/>
          </a:bodyPr>
          <a:lstStyle/>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IMPACT: DO GOOD</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SHIFT THE ‘OIL TANKER’</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SUSTAINABILITY</a:t>
            </a:r>
          </a:p>
          <a:p>
            <a:pPr marL="685800" marR="0" lvl="0" indent="-685800" rtl="0">
              <a:lnSpc>
                <a:spcPct val="100000"/>
              </a:lnSpc>
              <a:spcBef>
                <a:spcPts val="0"/>
              </a:spcBef>
              <a:spcAft>
                <a:spcPts val="0"/>
              </a:spcAft>
              <a:buClr>
                <a:srgbClr val="FF7E79"/>
              </a:buClr>
              <a:buFont typeface="Noto Sans Symbols"/>
              <a:buNone/>
            </a:pPr>
            <a:endParaRPr sz="4000" b="0" i="0" u="none" strike="noStrike" cap="none" dirty="0">
              <a:solidFill>
                <a:srgbClr val="000000"/>
              </a:solidFill>
              <a:latin typeface="Helvetica Neue"/>
              <a:ea typeface="Helvetica Neue"/>
              <a:cs typeface="Helvetica Neue"/>
              <a:sym typeface="Helvetica Neue"/>
            </a:endParaRPr>
          </a:p>
          <a:p>
            <a:pPr marL="685800" marR="0" lvl="0" indent="-685800" rtl="0">
              <a:lnSpc>
                <a:spcPct val="100000"/>
              </a:lnSpc>
              <a:spcBef>
                <a:spcPts val="0"/>
              </a:spcBef>
              <a:spcAft>
                <a:spcPts val="0"/>
              </a:spcAft>
              <a:buClr>
                <a:srgbClr val="FF7E79"/>
              </a:buClr>
              <a:buSzPct val="100000"/>
              <a:buFont typeface="Noto Sans Symbols"/>
              <a:buChar char="➢"/>
            </a:pPr>
            <a:r>
              <a:rPr lang="en-GB" sz="4000" b="0" i="0" u="none" strike="noStrike" cap="none" dirty="0">
                <a:solidFill>
                  <a:srgbClr val="FF7E79"/>
                </a:solidFill>
                <a:latin typeface="Arial"/>
                <a:ea typeface="Arial"/>
                <a:cs typeface="Arial"/>
                <a:sym typeface="Arial"/>
              </a:rPr>
              <a:t>WORKING CULTURE</a:t>
            </a:r>
          </a:p>
          <a:p>
            <a:pPr marL="0" marR="0" lvl="0" indent="0" rtl="0">
              <a:lnSpc>
                <a:spcPct val="100000"/>
              </a:lnSpc>
              <a:spcBef>
                <a:spcPts val="0"/>
              </a:spcBef>
              <a:spcAft>
                <a:spcPts val="0"/>
              </a:spcAft>
              <a:buClr>
                <a:srgbClr val="000000"/>
              </a:buClr>
              <a:buFont typeface="Arial"/>
              <a:buNone/>
            </a:pPr>
            <a:endParaRPr sz="6000" b="0" i="0" u="none" strike="noStrike" cap="none" dirty="0">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234" name="Shape 234"/>
          <p:cNvSpPr/>
          <p:nvPr/>
        </p:nvSpPr>
        <p:spPr>
          <a:xfrm>
            <a:off x="1516981" y="1205800"/>
            <a:ext cx="21350037" cy="1087476"/>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3600" b="1" i="0" u="none" strike="noStrike" cap="none" dirty="0">
                <a:solidFill>
                  <a:srgbClr val="FF7E79"/>
                </a:solidFill>
                <a:latin typeface="Arial"/>
                <a:ea typeface="Arial"/>
                <a:cs typeface="Arial"/>
                <a:sym typeface="Arial"/>
              </a:rPr>
              <a:t>THE TRUMP CARD – WHY SOCIAL INTRAPRENEURSHIP IS IMPORTANT TO CORPORATES</a:t>
            </a:r>
          </a:p>
        </p:txBody>
      </p:sp>
      <p:pic>
        <p:nvPicPr>
          <p:cNvPr id="235" name="Shape 235"/>
          <p:cNvPicPr preferRelativeResize="0"/>
          <p:nvPr/>
        </p:nvPicPr>
        <p:blipFill rotWithShape="1">
          <a:blip r:embed="rId4">
            <a:alphaModFix/>
          </a:blip>
          <a:srcRect/>
          <a:stretch/>
        </p:blipFill>
        <p:spPr>
          <a:xfrm>
            <a:off x="2903329" y="3604528"/>
            <a:ext cx="4212717" cy="5897806"/>
          </a:xfrm>
          <a:prstGeom prst="rect">
            <a:avLst/>
          </a:prstGeom>
          <a:noFill/>
          <a:ln>
            <a:noFill/>
          </a:ln>
        </p:spPr>
      </p:pic>
      <p:sp>
        <p:nvSpPr>
          <p:cNvPr id="2" name="Rectangle 1"/>
          <p:cNvSpPr/>
          <p:nvPr/>
        </p:nvSpPr>
        <p:spPr>
          <a:xfrm>
            <a:off x="10343536" y="3604528"/>
            <a:ext cx="12192000" cy="5799023"/>
          </a:xfrm>
          <a:prstGeom prst="rect">
            <a:avLst/>
          </a:prstGeom>
        </p:spPr>
        <p:txBody>
          <a:bodyPr>
            <a:spAutoFit/>
          </a:bodyPr>
          <a:lstStyle/>
          <a:p>
            <a:pPr marL="685800" lvl="1" indent="-685800">
              <a:lnSpc>
                <a:spcPct val="75000"/>
              </a:lnSpc>
              <a:buClr>
                <a:schemeClr val="accent5">
                  <a:lumMod val="60000"/>
                  <a:lumOff val="40000"/>
                </a:schemeClr>
              </a:buClr>
              <a:buSzPct val="100000"/>
              <a:buFont typeface="Wingdings" panose="05000000000000000000" pitchFamily="2" charset="2"/>
              <a:buChar char="Ø"/>
            </a:pPr>
            <a:r>
              <a:rPr lang="en-IE" sz="5000" dirty="0">
                <a:solidFill>
                  <a:schemeClr val="accent5">
                    <a:lumMod val="60000"/>
                    <a:lumOff val="40000"/>
                  </a:schemeClr>
                </a:solidFill>
                <a:latin typeface="Helvetica Neue"/>
                <a:ea typeface="Helvetica Neue"/>
                <a:cs typeface="Helvetica Neue"/>
                <a:sym typeface="Helvetica Neue"/>
              </a:rPr>
              <a:t>Talent Management</a:t>
            </a:r>
          </a:p>
          <a:p>
            <a:pPr marL="685800" lvl="1" indent="-685800">
              <a:lnSpc>
                <a:spcPct val="75000"/>
              </a:lnSpc>
              <a:spcBef>
                <a:spcPts val="500"/>
              </a:spcBef>
              <a:buClr>
                <a:schemeClr val="accent5">
                  <a:lumMod val="60000"/>
                  <a:lumOff val="40000"/>
                </a:schemeClr>
              </a:buClr>
              <a:buFont typeface="Wingdings" panose="05000000000000000000" pitchFamily="2" charset="2"/>
              <a:buChar char="Ø"/>
            </a:pPr>
            <a:endParaRPr lang="en-IE" sz="5000" dirty="0">
              <a:solidFill>
                <a:schemeClr val="accent5">
                  <a:lumMod val="60000"/>
                  <a:lumOff val="40000"/>
                </a:schemeClr>
              </a:solidFill>
              <a:latin typeface="Helvetica Neue"/>
              <a:ea typeface="Helvetica Neue"/>
              <a:cs typeface="Helvetica Neue"/>
              <a:sym typeface="Helvetica Neue"/>
            </a:endParaRPr>
          </a:p>
          <a:p>
            <a:pPr marL="685800" lvl="1" indent="-685800">
              <a:lnSpc>
                <a:spcPct val="75000"/>
              </a:lnSpc>
              <a:spcBef>
                <a:spcPts val="500"/>
              </a:spcBef>
              <a:buClr>
                <a:schemeClr val="accent5">
                  <a:lumMod val="60000"/>
                  <a:lumOff val="40000"/>
                </a:schemeClr>
              </a:buClr>
              <a:buSzPct val="100000"/>
              <a:buFont typeface="Wingdings" panose="05000000000000000000" pitchFamily="2" charset="2"/>
              <a:buChar char="Ø"/>
            </a:pPr>
            <a:r>
              <a:rPr lang="en-IE" sz="5000" dirty="0">
                <a:solidFill>
                  <a:schemeClr val="accent5">
                    <a:lumMod val="60000"/>
                    <a:lumOff val="40000"/>
                  </a:schemeClr>
                </a:solidFill>
                <a:latin typeface="Helvetica Neue"/>
                <a:ea typeface="Helvetica Neue"/>
                <a:cs typeface="Helvetica Neue"/>
                <a:sym typeface="Helvetica Neue"/>
              </a:rPr>
              <a:t>Leadership Development</a:t>
            </a:r>
          </a:p>
          <a:p>
            <a:pPr marL="685800" lvl="1" indent="-685800">
              <a:lnSpc>
                <a:spcPct val="75000"/>
              </a:lnSpc>
              <a:spcBef>
                <a:spcPts val="500"/>
              </a:spcBef>
              <a:buClr>
                <a:schemeClr val="accent5">
                  <a:lumMod val="60000"/>
                  <a:lumOff val="40000"/>
                </a:schemeClr>
              </a:buClr>
              <a:buFont typeface="Wingdings" panose="05000000000000000000" pitchFamily="2" charset="2"/>
              <a:buChar char="Ø"/>
            </a:pPr>
            <a:endParaRPr lang="en-IE" sz="5000" dirty="0">
              <a:solidFill>
                <a:schemeClr val="accent5">
                  <a:lumMod val="60000"/>
                  <a:lumOff val="40000"/>
                </a:schemeClr>
              </a:solidFill>
              <a:latin typeface="Helvetica Neue"/>
              <a:ea typeface="Helvetica Neue"/>
              <a:cs typeface="Helvetica Neue"/>
              <a:sym typeface="Helvetica Neue"/>
            </a:endParaRPr>
          </a:p>
          <a:p>
            <a:pPr marL="685800" lvl="1" indent="-685800">
              <a:lnSpc>
                <a:spcPct val="75000"/>
              </a:lnSpc>
              <a:spcBef>
                <a:spcPts val="500"/>
              </a:spcBef>
              <a:buClr>
                <a:schemeClr val="accent5">
                  <a:lumMod val="60000"/>
                  <a:lumOff val="40000"/>
                </a:schemeClr>
              </a:buClr>
              <a:buSzPct val="100000"/>
              <a:buFont typeface="Wingdings" panose="05000000000000000000" pitchFamily="2" charset="2"/>
              <a:buChar char="Ø"/>
            </a:pPr>
            <a:r>
              <a:rPr lang="en-IE" sz="5000" dirty="0">
                <a:solidFill>
                  <a:schemeClr val="accent5">
                    <a:lumMod val="60000"/>
                    <a:lumOff val="40000"/>
                  </a:schemeClr>
                </a:solidFill>
                <a:latin typeface="Helvetica Neue"/>
                <a:ea typeface="Helvetica Neue"/>
                <a:cs typeface="Helvetica Neue"/>
                <a:sym typeface="Helvetica Neue"/>
              </a:rPr>
              <a:t>Innovation Trajectory</a:t>
            </a:r>
          </a:p>
          <a:p>
            <a:pPr marL="685800" lvl="1" indent="-685800">
              <a:lnSpc>
                <a:spcPct val="75000"/>
              </a:lnSpc>
              <a:spcBef>
                <a:spcPts val="500"/>
              </a:spcBef>
              <a:buClr>
                <a:schemeClr val="accent5">
                  <a:lumMod val="60000"/>
                  <a:lumOff val="40000"/>
                </a:schemeClr>
              </a:buClr>
              <a:buFont typeface="Wingdings" panose="05000000000000000000" pitchFamily="2" charset="2"/>
              <a:buChar char="Ø"/>
            </a:pPr>
            <a:endParaRPr lang="en-IE" sz="5000" dirty="0">
              <a:solidFill>
                <a:schemeClr val="accent5">
                  <a:lumMod val="60000"/>
                  <a:lumOff val="40000"/>
                </a:schemeClr>
              </a:solidFill>
              <a:latin typeface="Helvetica Neue"/>
              <a:ea typeface="Helvetica Neue"/>
              <a:cs typeface="Helvetica Neue"/>
              <a:sym typeface="Helvetica Neue"/>
            </a:endParaRPr>
          </a:p>
          <a:p>
            <a:pPr marL="685800" lvl="1" indent="-685800">
              <a:lnSpc>
                <a:spcPct val="75000"/>
              </a:lnSpc>
              <a:spcBef>
                <a:spcPts val="500"/>
              </a:spcBef>
              <a:buClr>
                <a:schemeClr val="accent5">
                  <a:lumMod val="60000"/>
                  <a:lumOff val="40000"/>
                </a:schemeClr>
              </a:buClr>
              <a:buSzPct val="100000"/>
              <a:buFont typeface="Wingdings" panose="05000000000000000000" pitchFamily="2" charset="2"/>
              <a:buChar char="Ø"/>
            </a:pPr>
            <a:r>
              <a:rPr lang="en-IE" sz="5000" dirty="0">
                <a:solidFill>
                  <a:schemeClr val="accent5">
                    <a:lumMod val="60000"/>
                    <a:lumOff val="40000"/>
                  </a:schemeClr>
                </a:solidFill>
                <a:latin typeface="Helvetica Neue"/>
                <a:ea typeface="Helvetica Neue"/>
                <a:cs typeface="Helvetica Neue"/>
                <a:sym typeface="Helvetica Neue"/>
              </a:rPr>
              <a:t>Reputation &amp; Brand</a:t>
            </a:r>
          </a:p>
          <a:p>
            <a:pPr marL="685800" lvl="1" indent="-685800">
              <a:lnSpc>
                <a:spcPct val="75000"/>
              </a:lnSpc>
              <a:spcBef>
                <a:spcPts val="500"/>
              </a:spcBef>
              <a:buClr>
                <a:schemeClr val="accent5">
                  <a:lumMod val="60000"/>
                  <a:lumOff val="40000"/>
                </a:schemeClr>
              </a:buClr>
              <a:buFont typeface="Wingdings" panose="05000000000000000000" pitchFamily="2" charset="2"/>
              <a:buChar char="Ø"/>
            </a:pPr>
            <a:endParaRPr lang="en-IE" sz="5000" dirty="0">
              <a:solidFill>
                <a:schemeClr val="accent5">
                  <a:lumMod val="60000"/>
                  <a:lumOff val="40000"/>
                </a:schemeClr>
              </a:solidFill>
              <a:latin typeface="Helvetica Neue"/>
              <a:ea typeface="Helvetica Neue"/>
              <a:cs typeface="Helvetica Neue"/>
              <a:sym typeface="Helvetica Neue"/>
            </a:endParaRPr>
          </a:p>
          <a:p>
            <a:pPr marL="685800" lvl="1" indent="-685800">
              <a:lnSpc>
                <a:spcPct val="75000"/>
              </a:lnSpc>
              <a:spcBef>
                <a:spcPts val="500"/>
              </a:spcBef>
              <a:buClr>
                <a:schemeClr val="accent5">
                  <a:lumMod val="60000"/>
                  <a:lumOff val="40000"/>
                </a:schemeClr>
              </a:buClr>
              <a:buSzPct val="100000"/>
              <a:buFont typeface="Wingdings" panose="05000000000000000000" pitchFamily="2" charset="2"/>
              <a:buChar char="Ø"/>
            </a:pPr>
            <a:r>
              <a:rPr lang="en-IE" sz="5000" dirty="0">
                <a:solidFill>
                  <a:schemeClr val="accent5">
                    <a:lumMod val="60000"/>
                    <a:lumOff val="40000"/>
                  </a:schemeClr>
                </a:solidFill>
                <a:latin typeface="Helvetica Neue"/>
                <a:ea typeface="Helvetica Neue"/>
                <a:cs typeface="Helvetica Neue"/>
                <a:sym typeface="Helvetica Neue"/>
              </a:rPr>
              <a:t>Growth</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a:stretch/>
        </p:blipFill>
        <p:spPr>
          <a:xfrm>
            <a:off x="350000" y="312956"/>
            <a:ext cx="23684000" cy="13090088"/>
          </a:xfrm>
          <a:prstGeom prst="rect">
            <a:avLst/>
          </a:prstGeom>
          <a:noFill/>
          <a:ln>
            <a:noFill/>
          </a:ln>
        </p:spPr>
      </p:pic>
      <p:pic>
        <p:nvPicPr>
          <p:cNvPr id="242" name="Shape 242"/>
          <p:cNvPicPr preferRelativeResize="0"/>
          <p:nvPr/>
        </p:nvPicPr>
        <p:blipFill rotWithShape="1">
          <a:blip r:embed="rId4">
            <a:alphaModFix/>
          </a:blip>
          <a:srcRect/>
          <a:stretch/>
        </p:blipFill>
        <p:spPr>
          <a:xfrm>
            <a:off x="1578933" y="7558760"/>
            <a:ext cx="21226133" cy="76200"/>
          </a:xfrm>
          <a:prstGeom prst="rect">
            <a:avLst/>
          </a:prstGeom>
          <a:noFill/>
          <a:ln>
            <a:noFill/>
          </a:ln>
        </p:spPr>
      </p:pic>
      <p:sp>
        <p:nvSpPr>
          <p:cNvPr id="243" name="Shape 243"/>
          <p:cNvSpPr/>
          <p:nvPr/>
        </p:nvSpPr>
        <p:spPr>
          <a:xfrm>
            <a:off x="1516980" y="5166723"/>
            <a:ext cx="21350037" cy="231858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7200" b="0" i="0" u="none" strike="noStrike" cap="none" dirty="0">
                <a:solidFill>
                  <a:srgbClr val="FF7E79"/>
                </a:solidFill>
                <a:latin typeface="Arial"/>
                <a:ea typeface="Arial"/>
                <a:cs typeface="Arial"/>
                <a:sym typeface="Arial"/>
              </a:rPr>
              <a:t>HOW TO DELIVER PURPOSE-DRIVEN </a:t>
            </a:r>
            <a:r>
              <a:rPr lang="en-GB" sz="7200" b="0" i="0" u="none" strike="noStrike" cap="none" dirty="0" smtClean="0">
                <a:solidFill>
                  <a:srgbClr val="FF7E79"/>
                </a:solidFill>
                <a:latin typeface="Arial"/>
                <a:ea typeface="Arial"/>
                <a:cs typeface="Arial"/>
                <a:sym typeface="Arial"/>
              </a:rPr>
              <a:t>PROJECTS: CASE STUDIES</a:t>
            </a:r>
            <a:endParaRPr lang="en-GB" sz="7200" b="0" i="0" u="none" strike="noStrike" cap="none" dirty="0">
              <a:solidFill>
                <a:srgbClr val="FF7E79"/>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241"/>
          <p:cNvPicPr preferRelativeResize="0"/>
          <p:nvPr/>
        </p:nvPicPr>
        <p:blipFill rotWithShape="1">
          <a:blip r:embed="rId3">
            <a:alphaModFix/>
          </a:blip>
          <a:srcRect/>
          <a:stretch/>
        </p:blipFill>
        <p:spPr>
          <a:xfrm>
            <a:off x="350000" y="224465"/>
            <a:ext cx="23684000" cy="13090088"/>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257" y="355325"/>
            <a:ext cx="19231897" cy="12741243"/>
          </a:xfrm>
          <a:prstGeom prst="rect">
            <a:avLst/>
          </a:prstGeom>
        </p:spPr>
      </p:pic>
    </p:spTree>
    <p:extLst>
      <p:ext uri="{BB962C8B-B14F-4D97-AF65-F5344CB8AC3E}">
        <p14:creationId xmlns:p14="http://schemas.microsoft.com/office/powerpoint/2010/main" val="343383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241"/>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8" name="Title 7"/>
          <p:cNvSpPr>
            <a:spLocks noGrp="1"/>
          </p:cNvSpPr>
          <p:nvPr>
            <p:ph type="ctrTitle"/>
          </p:nvPr>
        </p:nvSpPr>
        <p:spPr/>
        <p:txBody>
          <a:bodyPr/>
          <a:lstStyle/>
          <a:p>
            <a:r>
              <a:rPr lang="en-US" dirty="0" smtClean="0"/>
              <a:t>Barclays </a:t>
            </a:r>
            <a:r>
              <a:rPr lang="en-US" dirty="0" err="1" smtClean="0"/>
              <a:t>RoundUp</a:t>
            </a:r>
            <a:endParaRPr lang="en-US" dirty="0"/>
          </a:p>
        </p:txBody>
      </p:sp>
      <p:sp>
        <p:nvSpPr>
          <p:cNvPr id="6" name="Text Box 9"/>
          <p:cNvSpPr txBox="1">
            <a:spLocks noChangeArrowheads="1"/>
          </p:cNvSpPr>
          <p:nvPr/>
        </p:nvSpPr>
        <p:spPr bwMode="auto">
          <a:xfrm>
            <a:off x="6510484" y="8749518"/>
            <a:ext cx="114473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a:solidFill>
                  <a:schemeClr val="tx1"/>
                </a:solidFill>
                <a:latin typeface="Expert Sans Regular" pitchFamily="34" charset="0"/>
                <a:cs typeface="Arial" charset="0"/>
              </a:defRPr>
            </a:lvl1pPr>
            <a:lvl2pPr marL="742950" indent="-285750" eaLnBrk="0" hangingPunct="0">
              <a:defRPr sz="2000">
                <a:solidFill>
                  <a:schemeClr val="tx1"/>
                </a:solidFill>
                <a:latin typeface="Expert Sans Regular" pitchFamily="34" charset="0"/>
                <a:cs typeface="Arial" charset="0"/>
              </a:defRPr>
            </a:lvl2pPr>
            <a:lvl3pPr marL="1143000" indent="-228600" eaLnBrk="0" hangingPunct="0">
              <a:defRPr sz="2000">
                <a:solidFill>
                  <a:schemeClr val="tx1"/>
                </a:solidFill>
                <a:latin typeface="Expert Sans Regular" pitchFamily="34" charset="0"/>
                <a:cs typeface="Arial" charset="0"/>
              </a:defRPr>
            </a:lvl3pPr>
            <a:lvl4pPr marL="1600200" indent="-228600" eaLnBrk="0" hangingPunct="0">
              <a:defRPr sz="2000">
                <a:solidFill>
                  <a:schemeClr val="tx1"/>
                </a:solidFill>
                <a:latin typeface="Expert Sans Regular" pitchFamily="34" charset="0"/>
                <a:cs typeface="Arial" charset="0"/>
              </a:defRPr>
            </a:lvl4pPr>
            <a:lvl5pPr marL="2057400" indent="-228600" eaLnBrk="0" hangingPunct="0">
              <a:defRPr sz="2000">
                <a:solidFill>
                  <a:schemeClr val="tx1"/>
                </a:solidFill>
                <a:latin typeface="Expert Sans Regular" pitchFamily="34" charset="0"/>
                <a:cs typeface="Arial" charset="0"/>
              </a:defRPr>
            </a:lvl5pPr>
            <a:lvl6pPr marL="2514600" indent="-228600" eaLnBrk="0" fontAlgn="base" hangingPunct="0">
              <a:spcBef>
                <a:spcPct val="50000"/>
              </a:spcBef>
              <a:spcAft>
                <a:spcPct val="0"/>
              </a:spcAft>
              <a:defRPr sz="2000">
                <a:solidFill>
                  <a:schemeClr val="tx1"/>
                </a:solidFill>
                <a:latin typeface="Expert Sans Regular" pitchFamily="34" charset="0"/>
                <a:cs typeface="Arial" charset="0"/>
              </a:defRPr>
            </a:lvl6pPr>
            <a:lvl7pPr marL="2971800" indent="-228600" eaLnBrk="0" fontAlgn="base" hangingPunct="0">
              <a:spcBef>
                <a:spcPct val="50000"/>
              </a:spcBef>
              <a:spcAft>
                <a:spcPct val="0"/>
              </a:spcAft>
              <a:defRPr sz="2000">
                <a:solidFill>
                  <a:schemeClr val="tx1"/>
                </a:solidFill>
                <a:latin typeface="Expert Sans Regular" pitchFamily="34" charset="0"/>
                <a:cs typeface="Arial" charset="0"/>
              </a:defRPr>
            </a:lvl7pPr>
            <a:lvl8pPr marL="3429000" indent="-228600" eaLnBrk="0" fontAlgn="base" hangingPunct="0">
              <a:spcBef>
                <a:spcPct val="50000"/>
              </a:spcBef>
              <a:spcAft>
                <a:spcPct val="0"/>
              </a:spcAft>
              <a:defRPr sz="2000">
                <a:solidFill>
                  <a:schemeClr val="tx1"/>
                </a:solidFill>
                <a:latin typeface="Expert Sans Regular" pitchFamily="34" charset="0"/>
                <a:cs typeface="Arial" charset="0"/>
              </a:defRPr>
            </a:lvl8pPr>
            <a:lvl9pPr marL="3886200" indent="-228600" eaLnBrk="0" fontAlgn="base" hangingPunct="0">
              <a:spcBef>
                <a:spcPct val="50000"/>
              </a:spcBef>
              <a:spcAft>
                <a:spcPct val="0"/>
              </a:spcAft>
              <a:defRPr sz="2000">
                <a:solidFill>
                  <a:schemeClr val="tx1"/>
                </a:solidFill>
                <a:latin typeface="Expert Sans Regular" pitchFamily="34" charset="0"/>
                <a:cs typeface="Arial" charset="0"/>
              </a:defRPr>
            </a:lvl9pPr>
          </a:lstStyle>
          <a:p>
            <a:pPr eaLnBrk="1" hangingPunct="1">
              <a:spcBef>
                <a:spcPts val="600"/>
              </a:spcBef>
            </a:pPr>
            <a:r>
              <a:rPr lang="en-GB" sz="2800" b="1" dirty="0">
                <a:solidFill>
                  <a:srgbClr val="000000"/>
                </a:solidFill>
              </a:rPr>
              <a:t>A collaboration between the Barclays Internal Intrapreneur Challenge 2015 winner and Bstow (Barclays Accelerator Tel Aviv)</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6522" y="479464"/>
            <a:ext cx="1344114" cy="1265222"/>
          </a:xfrm>
          <a:prstGeom prst="rect">
            <a:avLst/>
          </a:prstGeom>
        </p:spPr>
      </p:pic>
    </p:spTree>
    <p:extLst>
      <p:ext uri="{BB962C8B-B14F-4D97-AF65-F5344CB8AC3E}">
        <p14:creationId xmlns:p14="http://schemas.microsoft.com/office/powerpoint/2010/main" val="28942134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Shape 241"/>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318466" name="Rectangle 2"/>
          <p:cNvSpPr>
            <a:spLocks noGrp="1" noChangeArrowheads="1"/>
          </p:cNvSpPr>
          <p:nvPr>
            <p:ph type="title"/>
          </p:nvPr>
        </p:nvSpPr>
        <p:spPr>
          <a:xfrm>
            <a:off x="2688619" y="505203"/>
            <a:ext cx="18833398" cy="1231106"/>
          </a:xfrm>
        </p:spPr>
        <p:txBody>
          <a:bodyPr/>
          <a:lstStyle/>
          <a:p>
            <a:r>
              <a:rPr lang="en-GB" sz="4000" dirty="0"/>
              <a:t>Barclays </a:t>
            </a:r>
            <a:r>
              <a:rPr lang="en-GB" sz="4000" dirty="0" err="1"/>
              <a:t>RoundUp</a:t>
            </a:r>
            <a:r>
              <a:rPr lang="en-GB" sz="4000" dirty="0"/>
              <a:t> is a collaborative micro-donation initiative that facilitates a virtuous cycle amongst users, charities and Barclays</a:t>
            </a:r>
          </a:p>
        </p:txBody>
      </p:sp>
      <p:sp>
        <p:nvSpPr>
          <p:cNvPr id="19" name="TextBox 18"/>
          <p:cNvSpPr txBox="1"/>
          <p:nvPr/>
        </p:nvSpPr>
        <p:spPr>
          <a:xfrm>
            <a:off x="2974137" y="2663509"/>
            <a:ext cx="18135218" cy="3016210"/>
          </a:xfrm>
          <a:prstGeom prst="rect">
            <a:avLst/>
          </a:prstGeom>
          <a:noFill/>
        </p:spPr>
        <p:txBody>
          <a:bodyPr wrap="square" lIns="0" tIns="0" rIns="0" bIns="0" rtlCol="0">
            <a:spAutoFit/>
          </a:bodyPr>
          <a:lstStyle/>
          <a:p>
            <a:r>
              <a:rPr lang="en-GB" sz="2800" dirty="0">
                <a:solidFill>
                  <a:srgbClr val="000000">
                    <a:lumMod val="75000"/>
                    <a:lumOff val="25000"/>
                  </a:srgbClr>
                </a:solidFill>
                <a:latin typeface="Expert Sans Regular"/>
              </a:rPr>
              <a:t>Barclays </a:t>
            </a:r>
            <a:r>
              <a:rPr lang="en-GB" sz="2800" dirty="0" err="1">
                <a:solidFill>
                  <a:srgbClr val="000000">
                    <a:lumMod val="75000"/>
                    <a:lumOff val="25000"/>
                  </a:srgbClr>
                </a:solidFill>
                <a:latin typeface="Expert Sans Regular"/>
              </a:rPr>
              <a:t>RoundUp</a:t>
            </a:r>
            <a:r>
              <a:rPr lang="en-GB" sz="2800" dirty="0">
                <a:solidFill>
                  <a:srgbClr val="000000">
                    <a:lumMod val="75000"/>
                    <a:lumOff val="25000"/>
                  </a:srgbClr>
                </a:solidFill>
                <a:latin typeface="Expert Sans Regular"/>
              </a:rPr>
              <a:t> will provide the following features:</a:t>
            </a:r>
          </a:p>
          <a:p>
            <a:endParaRPr lang="en-GB" sz="2800" dirty="0">
              <a:solidFill>
                <a:srgbClr val="000000">
                  <a:lumMod val="75000"/>
                  <a:lumOff val="25000"/>
                </a:srgbClr>
              </a:solidFill>
              <a:latin typeface="Expert Sans Regular"/>
            </a:endParaRPr>
          </a:p>
          <a:p>
            <a:pPr marL="685800" indent="-685800">
              <a:buFont typeface="+mj-lt"/>
              <a:buAutoNum type="arabicPeriod"/>
            </a:pPr>
            <a:r>
              <a:rPr lang="en-US" sz="2800" dirty="0">
                <a:solidFill>
                  <a:srgbClr val="000000">
                    <a:lumMod val="75000"/>
                    <a:lumOff val="25000"/>
                  </a:srgbClr>
                </a:solidFill>
                <a:latin typeface="Expert Sans Regular"/>
              </a:rPr>
              <a:t>Our users can opt in to automatically round up every purchase by a few pennies</a:t>
            </a:r>
          </a:p>
          <a:p>
            <a:pPr marL="685800" indent="-685800">
              <a:buFont typeface="+mj-lt"/>
              <a:buAutoNum type="arabicPeriod"/>
            </a:pPr>
            <a:r>
              <a:rPr lang="en-US" sz="2800" dirty="0">
                <a:solidFill>
                  <a:srgbClr val="000000">
                    <a:lumMod val="75000"/>
                    <a:lumOff val="25000"/>
                  </a:srgbClr>
                </a:solidFill>
                <a:latin typeface="Expert Sans Regular"/>
              </a:rPr>
              <a:t>Funds go towards customer’s choice of social impact portfolio</a:t>
            </a:r>
          </a:p>
          <a:p>
            <a:pPr marL="685800" indent="-685800">
              <a:buFont typeface="+mj-lt"/>
              <a:buAutoNum type="arabicPeriod"/>
            </a:pPr>
            <a:r>
              <a:rPr lang="en-US" sz="2800" dirty="0">
                <a:solidFill>
                  <a:srgbClr val="000000">
                    <a:lumMod val="75000"/>
                    <a:lumOff val="25000"/>
                  </a:srgbClr>
                </a:solidFill>
                <a:latin typeface="Expert Sans Regular"/>
              </a:rPr>
              <a:t>Support an intuitive customer journey with no change required in customer purchasing </a:t>
            </a:r>
            <a:r>
              <a:rPr lang="en-US" sz="2800" dirty="0" err="1">
                <a:solidFill>
                  <a:srgbClr val="000000">
                    <a:lumMod val="75000"/>
                    <a:lumOff val="25000"/>
                  </a:srgbClr>
                </a:solidFill>
                <a:latin typeface="Expert Sans Regular"/>
              </a:rPr>
              <a:t>behaviour</a:t>
            </a:r>
            <a:endParaRPr lang="en-US" sz="2800" dirty="0">
              <a:solidFill>
                <a:srgbClr val="000000">
                  <a:lumMod val="75000"/>
                  <a:lumOff val="25000"/>
                </a:srgbClr>
              </a:solidFill>
              <a:latin typeface="Expert Sans Regular"/>
            </a:endParaRPr>
          </a:p>
          <a:p>
            <a:pPr marL="685800" indent="-685800">
              <a:buFont typeface="+mj-lt"/>
              <a:buAutoNum type="arabicPeriod"/>
            </a:pPr>
            <a:endParaRPr lang="en-US" sz="2800" dirty="0">
              <a:solidFill>
                <a:srgbClr val="000000">
                  <a:lumMod val="75000"/>
                  <a:lumOff val="25000"/>
                </a:srgbClr>
              </a:solidFill>
              <a:latin typeface="Expert Sans Regular"/>
            </a:endParaRPr>
          </a:p>
          <a:p>
            <a:endParaRPr lang="en-GB" sz="2800" dirty="0">
              <a:solidFill>
                <a:srgbClr val="000000">
                  <a:lumMod val="75000"/>
                  <a:lumOff val="25000"/>
                </a:srgbClr>
              </a:solidFill>
              <a:latin typeface="Expert Sans Regular"/>
            </a:endParaRPr>
          </a:p>
        </p:txBody>
      </p:sp>
      <p:grpSp>
        <p:nvGrpSpPr>
          <p:cNvPr id="17" name="Group 16"/>
          <p:cNvGrpSpPr/>
          <p:nvPr/>
        </p:nvGrpSpPr>
        <p:grpSpPr>
          <a:xfrm>
            <a:off x="2657551" y="1812193"/>
            <a:ext cx="18768390" cy="430886"/>
            <a:chOff x="826935" y="1181916"/>
            <a:chExt cx="3617843" cy="164681"/>
          </a:xfrm>
          <a:solidFill>
            <a:schemeClr val="accent1"/>
          </a:solidFill>
        </p:grpSpPr>
        <p:sp>
          <p:nvSpPr>
            <p:cNvPr id="20" name="Rectangle 19"/>
            <p:cNvSpPr/>
            <p:nvPr/>
          </p:nvSpPr>
          <p:spPr bwMode="auto">
            <a:xfrm>
              <a:off x="826935" y="1181916"/>
              <a:ext cx="3617843" cy="164681"/>
            </a:xfrm>
            <a:prstGeom prst="rect">
              <a:avLst/>
            </a:prstGeom>
            <a:grp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endParaRPr lang="en-GB" sz="2800" dirty="0">
                <a:solidFill>
                  <a:srgbClr val="809CAE"/>
                </a:solidFill>
                <a:latin typeface="Arial" pitchFamily="34" charset="0"/>
              </a:endParaRPr>
            </a:p>
          </p:txBody>
        </p:sp>
        <p:sp>
          <p:nvSpPr>
            <p:cNvPr id="21" name="TextBox 20"/>
            <p:cNvSpPr txBox="1"/>
            <p:nvPr/>
          </p:nvSpPr>
          <p:spPr>
            <a:xfrm>
              <a:off x="878618" y="1184744"/>
              <a:ext cx="3514476" cy="141155"/>
            </a:xfrm>
            <a:prstGeom prst="rect">
              <a:avLst/>
            </a:prstGeom>
            <a:grpFill/>
          </p:spPr>
          <p:txBody>
            <a:bodyPr wrap="square" lIns="0" tIns="0" rIns="0" bIns="0" rtlCol="0">
              <a:spAutoFit/>
            </a:bodyPr>
            <a:lstStyle/>
            <a:p>
              <a:r>
                <a:rPr lang="en-GB" sz="2400" dirty="0">
                  <a:solidFill>
                    <a:srgbClr val="FFFFFF"/>
                  </a:solidFill>
                  <a:latin typeface="Expert Sans Regular"/>
                </a:rPr>
                <a:t>Overview</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6522" y="479464"/>
            <a:ext cx="1344114" cy="1265222"/>
          </a:xfrm>
          <a:prstGeom prst="rect">
            <a:avLst/>
          </a:prstGeom>
        </p:spPr>
      </p:pic>
      <p:grpSp>
        <p:nvGrpSpPr>
          <p:cNvPr id="8" name="Group 7"/>
          <p:cNvGrpSpPr/>
          <p:nvPr/>
        </p:nvGrpSpPr>
        <p:grpSpPr>
          <a:xfrm>
            <a:off x="2657551" y="5723351"/>
            <a:ext cx="18844602" cy="6216182"/>
            <a:chOff x="185775" y="3029554"/>
            <a:chExt cx="9422301" cy="2942577"/>
          </a:xfrm>
        </p:grpSpPr>
        <p:sp>
          <p:nvSpPr>
            <p:cNvPr id="15" name="Arc 14"/>
            <p:cNvSpPr/>
            <p:nvPr/>
          </p:nvSpPr>
          <p:spPr bwMode="auto">
            <a:xfrm>
              <a:off x="3586097" y="3440621"/>
              <a:ext cx="2793220" cy="2383154"/>
            </a:xfrm>
            <a:prstGeom prst="arc">
              <a:avLst>
                <a:gd name="adj1" fmla="val 16649244"/>
                <a:gd name="adj2" fmla="val 16585946"/>
              </a:avLst>
            </a:prstGeom>
            <a:noFill/>
            <a:ln w="25400"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endParaRPr lang="en-GB" sz="2800">
                <a:solidFill>
                  <a:srgbClr val="809CAE"/>
                </a:solidFill>
                <a:latin typeface="Arial" pitchFamily="34" charset="0"/>
              </a:endParaRPr>
            </a:p>
          </p:txBody>
        </p:sp>
        <p:graphicFrame>
          <p:nvGraphicFramePr>
            <p:cNvPr id="23" name="Diagram 22"/>
            <p:cNvGraphicFramePr/>
            <p:nvPr>
              <p:extLst/>
            </p:nvPr>
          </p:nvGraphicFramePr>
          <p:xfrm>
            <a:off x="2855915" y="3039720"/>
            <a:ext cx="4178126" cy="29324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Box 23"/>
            <p:cNvSpPr txBox="1"/>
            <p:nvPr/>
          </p:nvSpPr>
          <p:spPr>
            <a:xfrm>
              <a:off x="4576444" y="3589955"/>
              <a:ext cx="835323" cy="174832"/>
            </a:xfrm>
            <a:prstGeom prst="rect">
              <a:avLst/>
            </a:prstGeom>
            <a:noFill/>
          </p:spPr>
          <p:txBody>
            <a:bodyPr wrap="square" lIns="0" tIns="0" rIns="0" bIns="0" rtlCol="0">
              <a:spAutoFit/>
            </a:bodyPr>
            <a:lstStyle/>
            <a:p>
              <a:r>
                <a:rPr lang="en-GB" sz="2400" b="1" dirty="0">
                  <a:solidFill>
                    <a:srgbClr val="FFFFFF"/>
                  </a:solidFill>
                  <a:latin typeface="Expert Sans Regular"/>
                </a:rPr>
                <a:t>Customers</a:t>
              </a:r>
            </a:p>
          </p:txBody>
        </p:sp>
        <p:sp>
          <p:nvSpPr>
            <p:cNvPr id="25" name="TextBox 24"/>
            <p:cNvSpPr txBox="1"/>
            <p:nvPr/>
          </p:nvSpPr>
          <p:spPr>
            <a:xfrm>
              <a:off x="3511538" y="5225737"/>
              <a:ext cx="935086" cy="174832"/>
            </a:xfrm>
            <a:prstGeom prst="rect">
              <a:avLst/>
            </a:prstGeom>
            <a:noFill/>
          </p:spPr>
          <p:txBody>
            <a:bodyPr wrap="square" lIns="0" tIns="0" rIns="0" bIns="0" rtlCol="0">
              <a:spAutoFit/>
            </a:bodyPr>
            <a:lstStyle/>
            <a:p>
              <a:pPr algn="ctr"/>
              <a:r>
                <a:rPr lang="en-GB" sz="2400" b="1" dirty="0">
                  <a:solidFill>
                    <a:srgbClr val="FFFFFF"/>
                  </a:solidFill>
                  <a:latin typeface="Expert Sans Regular"/>
                </a:rPr>
                <a:t>Society</a:t>
              </a:r>
            </a:p>
          </p:txBody>
        </p:sp>
        <p:sp>
          <p:nvSpPr>
            <p:cNvPr id="26" name="TextBox 25"/>
            <p:cNvSpPr txBox="1"/>
            <p:nvPr/>
          </p:nvSpPr>
          <p:spPr>
            <a:xfrm>
              <a:off x="5621841" y="5225737"/>
              <a:ext cx="648794" cy="174832"/>
            </a:xfrm>
            <a:prstGeom prst="rect">
              <a:avLst/>
            </a:prstGeom>
            <a:noFill/>
          </p:spPr>
          <p:txBody>
            <a:bodyPr wrap="square" lIns="0" tIns="0" rIns="0" bIns="0" rtlCol="0">
              <a:spAutoFit/>
            </a:bodyPr>
            <a:lstStyle/>
            <a:p>
              <a:r>
                <a:rPr lang="en-GB" sz="2400" b="1" dirty="0">
                  <a:solidFill>
                    <a:srgbClr val="FFFFFF"/>
                  </a:solidFill>
                  <a:latin typeface="Expert Sans Regular"/>
                </a:rPr>
                <a:t>Barclays</a:t>
              </a:r>
            </a:p>
          </p:txBody>
        </p:sp>
        <p:grpSp>
          <p:nvGrpSpPr>
            <p:cNvPr id="4" name="Group 3"/>
            <p:cNvGrpSpPr/>
            <p:nvPr/>
          </p:nvGrpSpPr>
          <p:grpSpPr>
            <a:xfrm>
              <a:off x="325475" y="4863355"/>
              <a:ext cx="2895931" cy="1030727"/>
              <a:chOff x="405807" y="4674711"/>
              <a:chExt cx="2895931" cy="1030727"/>
            </a:xfrm>
          </p:grpSpPr>
          <p:sp>
            <p:nvSpPr>
              <p:cNvPr id="35" name="TextBox 34"/>
              <p:cNvSpPr txBox="1"/>
              <p:nvPr/>
            </p:nvSpPr>
            <p:spPr>
              <a:xfrm>
                <a:off x="405807" y="4904125"/>
                <a:ext cx="2676607" cy="801313"/>
              </a:xfrm>
              <a:prstGeom prst="rect">
                <a:avLst/>
              </a:prstGeom>
              <a:noFill/>
            </p:spPr>
            <p:txBody>
              <a:bodyPr wrap="square" lIns="0" tIns="0" rIns="0" bIns="0" rtlCol="0">
                <a:spAutoFit/>
              </a:bodyPr>
              <a:lstStyle/>
              <a:p>
                <a:pPr marL="685800" indent="-685800">
                  <a:buFont typeface="+mj-lt"/>
                  <a:buAutoNum type="arabicPeriod"/>
                </a:pPr>
                <a:r>
                  <a:rPr lang="en-GB" sz="2200" dirty="0">
                    <a:solidFill>
                      <a:srgbClr val="000000">
                        <a:lumMod val="75000"/>
                        <a:lumOff val="25000"/>
                      </a:srgbClr>
                    </a:solidFill>
                    <a:latin typeface="Expert Sans Regular"/>
                  </a:rPr>
                  <a:t>Potential to raise </a:t>
                </a:r>
                <a:r>
                  <a:rPr lang="en-GB" sz="2200" b="1" u="sng" dirty="0">
                    <a:solidFill>
                      <a:srgbClr val="000000">
                        <a:lumMod val="75000"/>
                        <a:lumOff val="25000"/>
                      </a:srgbClr>
                    </a:solidFill>
                    <a:latin typeface="Expert Sans Regular"/>
                  </a:rPr>
                  <a:t>£millions </a:t>
                </a:r>
                <a:r>
                  <a:rPr lang="en-GB" sz="2200" dirty="0">
                    <a:solidFill>
                      <a:srgbClr val="000000">
                        <a:lumMod val="75000"/>
                        <a:lumOff val="25000"/>
                      </a:srgbClr>
                    </a:solidFill>
                    <a:latin typeface="Expert Sans Regular"/>
                  </a:rPr>
                  <a:t>for good causes at scale</a:t>
                </a:r>
              </a:p>
              <a:p>
                <a:pPr marL="685800" indent="-685800">
                  <a:buFont typeface="+mj-lt"/>
                  <a:buAutoNum type="arabicPeriod"/>
                </a:pPr>
                <a:r>
                  <a:rPr lang="en-GB" sz="2200" dirty="0">
                    <a:solidFill>
                      <a:srgbClr val="000000">
                        <a:lumMod val="75000"/>
                        <a:lumOff val="25000"/>
                      </a:srgbClr>
                    </a:solidFill>
                    <a:latin typeface="Expert Sans Regular"/>
                  </a:rPr>
                  <a:t>Opportunity to </a:t>
                </a:r>
                <a:r>
                  <a:rPr lang="en-GB" sz="2200" b="1" u="sng" dirty="0">
                    <a:solidFill>
                      <a:srgbClr val="000000">
                        <a:lumMod val="75000"/>
                        <a:lumOff val="25000"/>
                      </a:srgbClr>
                    </a:solidFill>
                    <a:latin typeface="Expert Sans Regular"/>
                  </a:rPr>
                  <a:t>develop relationships </a:t>
                </a:r>
                <a:r>
                  <a:rPr lang="en-GB" sz="2200" dirty="0">
                    <a:solidFill>
                      <a:srgbClr val="000000">
                        <a:lumMod val="75000"/>
                        <a:lumOff val="25000"/>
                      </a:srgbClr>
                    </a:solidFill>
                    <a:latin typeface="Expert Sans Regular"/>
                  </a:rPr>
                  <a:t>with customers and Barclays for further engagements</a:t>
                </a:r>
              </a:p>
            </p:txBody>
          </p:sp>
          <p:sp>
            <p:nvSpPr>
              <p:cNvPr id="38" name="Rounded Rectangle 37"/>
              <p:cNvSpPr/>
              <p:nvPr/>
            </p:nvSpPr>
            <p:spPr bwMode="auto">
              <a:xfrm rot="1043410">
                <a:off x="2688117" y="4674711"/>
                <a:ext cx="613621" cy="216207"/>
              </a:xfrm>
              <a:prstGeom prst="roundRect">
                <a:avLst/>
              </a:prstGeom>
              <a:solidFill>
                <a:srgbClr val="00B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a:r>
                  <a:rPr lang="en-GB" sz="2400" b="1" dirty="0">
                    <a:solidFill>
                      <a:srgbClr val="FFFFFF"/>
                    </a:solidFill>
                    <a:latin typeface="Arial" pitchFamily="34" charset="0"/>
                  </a:rPr>
                  <a:t>WIN</a:t>
                </a:r>
                <a:endParaRPr lang="en-GB" sz="2800" b="1" dirty="0">
                  <a:solidFill>
                    <a:srgbClr val="FFFFFF"/>
                  </a:solidFill>
                  <a:latin typeface="Arial" pitchFamily="34" charset="0"/>
                </a:endParaRPr>
              </a:p>
            </p:txBody>
          </p:sp>
        </p:grpSp>
        <p:grpSp>
          <p:nvGrpSpPr>
            <p:cNvPr id="6" name="Group 5"/>
            <p:cNvGrpSpPr/>
            <p:nvPr/>
          </p:nvGrpSpPr>
          <p:grpSpPr>
            <a:xfrm>
              <a:off x="6718298" y="3029554"/>
              <a:ext cx="2871691" cy="1390671"/>
              <a:chOff x="6492718" y="2964504"/>
              <a:chExt cx="3100305" cy="1390671"/>
            </a:xfrm>
          </p:grpSpPr>
          <p:sp>
            <p:nvSpPr>
              <p:cNvPr id="28" name="TextBox 27"/>
              <p:cNvSpPr txBox="1"/>
              <p:nvPr/>
            </p:nvSpPr>
            <p:spPr>
              <a:xfrm>
                <a:off x="6492718" y="3184772"/>
                <a:ext cx="2847968" cy="1170403"/>
              </a:xfrm>
              <a:prstGeom prst="rect">
                <a:avLst/>
              </a:prstGeom>
              <a:noFill/>
            </p:spPr>
            <p:txBody>
              <a:bodyPr wrap="square" lIns="0" tIns="0" rIns="0" bIns="0" rtlCol="0">
                <a:spAutoFit/>
              </a:bodyPr>
              <a:lstStyle/>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Opportunity to </a:t>
                </a:r>
                <a:r>
                  <a:rPr lang="en-GB" sz="2200" b="1" u="sng" dirty="0">
                    <a:solidFill>
                      <a:srgbClr val="000000">
                        <a:lumMod val="75000"/>
                        <a:lumOff val="25000"/>
                      </a:srgbClr>
                    </a:solidFill>
                    <a:latin typeface="Expert Sans Regular"/>
                  </a:rPr>
                  <a:t>integrate “do good” </a:t>
                </a:r>
                <a:r>
                  <a:rPr lang="en-GB" sz="2200" dirty="0">
                    <a:solidFill>
                      <a:srgbClr val="000000">
                        <a:lumMod val="75000"/>
                        <a:lumOff val="25000"/>
                      </a:srgbClr>
                    </a:solidFill>
                    <a:latin typeface="Expert Sans Regular"/>
                  </a:rPr>
                  <a:t>with everyday purchases and lifestyle</a:t>
                </a:r>
              </a:p>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E</a:t>
                </a:r>
                <a:r>
                  <a:rPr lang="en-US" sz="2200" dirty="0" err="1">
                    <a:solidFill>
                      <a:srgbClr val="000000">
                        <a:lumMod val="75000"/>
                        <a:lumOff val="25000"/>
                      </a:srgbClr>
                    </a:solidFill>
                    <a:latin typeface="Expert Sans Regular"/>
                  </a:rPr>
                  <a:t>nables</a:t>
                </a:r>
                <a:r>
                  <a:rPr lang="en-US" sz="2200" dirty="0">
                    <a:solidFill>
                      <a:srgbClr val="000000">
                        <a:lumMod val="75000"/>
                        <a:lumOff val="25000"/>
                      </a:srgbClr>
                    </a:solidFill>
                    <a:latin typeface="Expert Sans Regular"/>
                  </a:rPr>
                  <a:t> customers to explore </a:t>
                </a:r>
                <a:r>
                  <a:rPr lang="en-US" sz="2200" b="1" u="sng" dirty="0">
                    <a:solidFill>
                      <a:srgbClr val="000000">
                        <a:lumMod val="75000"/>
                        <a:lumOff val="25000"/>
                      </a:srgbClr>
                    </a:solidFill>
                    <a:latin typeface="Expert Sans Regular"/>
                  </a:rPr>
                  <a:t>meaningful and impactful </a:t>
                </a:r>
                <a:r>
                  <a:rPr lang="en-US" sz="2200" dirty="0">
                    <a:solidFill>
                      <a:srgbClr val="000000">
                        <a:lumMod val="75000"/>
                        <a:lumOff val="25000"/>
                      </a:srgbClr>
                    </a:solidFill>
                    <a:latin typeface="Expert Sans Regular"/>
                  </a:rPr>
                  <a:t>ways to spend spare change</a:t>
                </a:r>
                <a:endParaRPr lang="en-GB" sz="2200" dirty="0">
                  <a:solidFill>
                    <a:srgbClr val="000000">
                      <a:lumMod val="75000"/>
                      <a:lumOff val="25000"/>
                    </a:srgbClr>
                  </a:solidFill>
                  <a:latin typeface="Expert Sans Regular"/>
                </a:endParaRPr>
              </a:p>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Opportunity to </a:t>
                </a:r>
                <a:r>
                  <a:rPr lang="en-GB" sz="2200" b="1" u="sng" dirty="0">
                    <a:solidFill>
                      <a:srgbClr val="000000">
                        <a:lumMod val="75000"/>
                        <a:lumOff val="25000"/>
                      </a:srgbClr>
                    </a:solidFill>
                    <a:latin typeface="Expert Sans Regular"/>
                  </a:rPr>
                  <a:t>expand to separate channels</a:t>
                </a:r>
                <a:r>
                  <a:rPr lang="en-GB" sz="2200" dirty="0">
                    <a:solidFill>
                      <a:srgbClr val="000000">
                        <a:lumMod val="75000"/>
                        <a:lumOff val="25000"/>
                      </a:srgbClr>
                    </a:solidFill>
                    <a:latin typeface="Expert Sans Regular"/>
                  </a:rPr>
                  <a:t> e.g. savings and investments</a:t>
                </a:r>
              </a:p>
            </p:txBody>
          </p:sp>
          <p:sp>
            <p:nvSpPr>
              <p:cNvPr id="39" name="Rounded Rectangle 38"/>
              <p:cNvSpPr/>
              <p:nvPr/>
            </p:nvSpPr>
            <p:spPr bwMode="auto">
              <a:xfrm rot="1043410">
                <a:off x="8979402" y="2964504"/>
                <a:ext cx="613621" cy="216207"/>
              </a:xfrm>
              <a:prstGeom prst="roundRect">
                <a:avLst/>
              </a:prstGeom>
              <a:solidFill>
                <a:srgbClr val="00B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a:r>
                  <a:rPr lang="en-GB" sz="2400" b="1" dirty="0">
                    <a:solidFill>
                      <a:srgbClr val="FFFFFF"/>
                    </a:solidFill>
                    <a:latin typeface="Arial" pitchFamily="34" charset="0"/>
                  </a:rPr>
                  <a:t>WIN</a:t>
                </a:r>
                <a:endParaRPr lang="en-GB" sz="2800" b="1" dirty="0">
                  <a:solidFill>
                    <a:srgbClr val="FFFFFF"/>
                  </a:solidFill>
                  <a:latin typeface="Arial" pitchFamily="34" charset="0"/>
                </a:endParaRPr>
              </a:p>
            </p:txBody>
          </p:sp>
        </p:grpSp>
        <p:grpSp>
          <p:nvGrpSpPr>
            <p:cNvPr id="5" name="Group 4"/>
            <p:cNvGrpSpPr/>
            <p:nvPr/>
          </p:nvGrpSpPr>
          <p:grpSpPr>
            <a:xfrm>
              <a:off x="6718302" y="4863355"/>
              <a:ext cx="2889774" cy="1103019"/>
              <a:chOff x="6706737" y="4736092"/>
              <a:chExt cx="2901489" cy="1103019"/>
            </a:xfrm>
          </p:grpSpPr>
          <p:sp>
            <p:nvSpPr>
              <p:cNvPr id="37" name="TextBox 36"/>
              <p:cNvSpPr txBox="1"/>
              <p:nvPr/>
            </p:nvSpPr>
            <p:spPr>
              <a:xfrm>
                <a:off x="6706737" y="4989233"/>
                <a:ext cx="2691757" cy="849878"/>
              </a:xfrm>
              <a:prstGeom prst="rect">
                <a:avLst/>
              </a:prstGeom>
              <a:noFill/>
            </p:spPr>
            <p:txBody>
              <a:bodyPr wrap="square" lIns="0" tIns="0" rIns="0" bIns="0" rtlCol="0">
                <a:spAutoFit/>
              </a:bodyPr>
              <a:lstStyle/>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Opportunity to </a:t>
                </a:r>
                <a:r>
                  <a:rPr lang="en-GB" sz="2200" b="1" u="sng" dirty="0">
                    <a:solidFill>
                      <a:srgbClr val="000000">
                        <a:lumMod val="75000"/>
                        <a:lumOff val="25000"/>
                      </a:srgbClr>
                    </a:solidFill>
                    <a:latin typeface="Expert Sans Regular"/>
                  </a:rPr>
                  <a:t>delight customers </a:t>
                </a:r>
                <a:r>
                  <a:rPr lang="en-GB" sz="2200" dirty="0">
                    <a:solidFill>
                      <a:srgbClr val="000000">
                        <a:lumMod val="75000"/>
                        <a:lumOff val="25000"/>
                      </a:srgbClr>
                    </a:solidFill>
                    <a:latin typeface="Expert Sans Regular"/>
                  </a:rPr>
                  <a:t>whilst achieving our 5C’s objectives</a:t>
                </a:r>
              </a:p>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Potential to drive key </a:t>
                </a:r>
                <a:r>
                  <a:rPr lang="en-GB" sz="2200" b="1" u="sng" dirty="0">
                    <a:solidFill>
                      <a:srgbClr val="000000">
                        <a:lumMod val="75000"/>
                        <a:lumOff val="25000"/>
                      </a:srgbClr>
                    </a:solidFill>
                    <a:latin typeface="Expert Sans Regular"/>
                  </a:rPr>
                  <a:t>financial benefits</a:t>
                </a:r>
                <a:r>
                  <a:rPr lang="en-GB" sz="2200" dirty="0">
                    <a:solidFill>
                      <a:srgbClr val="000000">
                        <a:lumMod val="75000"/>
                        <a:lumOff val="25000"/>
                      </a:srgbClr>
                    </a:solidFill>
                    <a:latin typeface="Expert Sans Regular"/>
                  </a:rPr>
                  <a:t> at minimal cost</a:t>
                </a:r>
              </a:p>
              <a:p>
                <a:pPr marL="323850" indent="-323850">
                  <a:spcBef>
                    <a:spcPts val="400"/>
                  </a:spcBef>
                  <a:buFont typeface="Arial" panose="020B0604020202020204" pitchFamily="34" charset="0"/>
                  <a:buChar char="•"/>
                </a:pPr>
                <a:r>
                  <a:rPr lang="en-GB" sz="2200" dirty="0">
                    <a:solidFill>
                      <a:srgbClr val="000000">
                        <a:lumMod val="75000"/>
                        <a:lumOff val="25000"/>
                      </a:srgbClr>
                    </a:solidFill>
                    <a:latin typeface="Expert Sans Regular"/>
                  </a:rPr>
                  <a:t>Millennial engagement</a:t>
                </a:r>
              </a:p>
            </p:txBody>
          </p:sp>
          <p:sp>
            <p:nvSpPr>
              <p:cNvPr id="40" name="Rounded Rectangle 39"/>
              <p:cNvSpPr/>
              <p:nvPr/>
            </p:nvSpPr>
            <p:spPr bwMode="auto">
              <a:xfrm rot="1043410">
                <a:off x="8994605" y="4736092"/>
                <a:ext cx="613621" cy="216207"/>
              </a:xfrm>
              <a:prstGeom prst="roundRect">
                <a:avLst/>
              </a:prstGeom>
              <a:solidFill>
                <a:srgbClr val="00B00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a:r>
                  <a:rPr lang="en-GB" sz="2400" b="1" dirty="0">
                    <a:solidFill>
                      <a:srgbClr val="FFFFFF"/>
                    </a:solidFill>
                    <a:latin typeface="Arial" pitchFamily="34" charset="0"/>
                  </a:rPr>
                  <a:t>WIN</a:t>
                </a:r>
                <a:endParaRPr lang="en-GB" sz="2800" b="1" dirty="0">
                  <a:solidFill>
                    <a:srgbClr val="FFFFFF"/>
                  </a:solidFill>
                  <a:latin typeface="Arial" pitchFamily="34" charset="0"/>
                </a:endParaRP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96547" y="4488892"/>
              <a:ext cx="569717" cy="500341"/>
            </a:xfrm>
            <a:prstGeom prst="rect">
              <a:avLst/>
            </a:prstGeom>
          </p:spPr>
        </p:pic>
        <p:sp>
          <p:nvSpPr>
            <p:cNvPr id="43" name="Rectangle 8"/>
            <p:cNvSpPr>
              <a:spLocks noChangeArrowheads="1"/>
            </p:cNvSpPr>
            <p:nvPr/>
          </p:nvSpPr>
          <p:spPr bwMode="auto">
            <a:xfrm>
              <a:off x="185775" y="3146668"/>
              <a:ext cx="3011942" cy="1508667"/>
            </a:xfrm>
            <a:custGeom>
              <a:avLst/>
              <a:gdLst>
                <a:gd name="connsiteX0" fmla="*/ 0 w 3048417"/>
                <a:gd name="connsiteY0" fmla="*/ 251450 h 1508667"/>
                <a:gd name="connsiteX1" fmla="*/ 251450 w 3048417"/>
                <a:gd name="connsiteY1" fmla="*/ 0 h 1508667"/>
                <a:gd name="connsiteX2" fmla="*/ 508070 w 3048417"/>
                <a:gd name="connsiteY2" fmla="*/ 0 h 1508667"/>
                <a:gd name="connsiteX3" fmla="*/ 508070 w 3048417"/>
                <a:gd name="connsiteY3" fmla="*/ 0 h 1508667"/>
                <a:gd name="connsiteX4" fmla="*/ 1270174 w 3048417"/>
                <a:gd name="connsiteY4" fmla="*/ 0 h 1508667"/>
                <a:gd name="connsiteX5" fmla="*/ 2796967 w 3048417"/>
                <a:gd name="connsiteY5" fmla="*/ 0 h 1508667"/>
                <a:gd name="connsiteX6" fmla="*/ 3048417 w 3048417"/>
                <a:gd name="connsiteY6" fmla="*/ 251450 h 1508667"/>
                <a:gd name="connsiteX7" fmla="*/ 3048417 w 3048417"/>
                <a:gd name="connsiteY7" fmla="*/ 880056 h 1508667"/>
                <a:gd name="connsiteX8" fmla="*/ 3048417 w 3048417"/>
                <a:gd name="connsiteY8" fmla="*/ 880056 h 1508667"/>
                <a:gd name="connsiteX9" fmla="*/ 3048417 w 3048417"/>
                <a:gd name="connsiteY9" fmla="*/ 1257223 h 1508667"/>
                <a:gd name="connsiteX10" fmla="*/ 3048417 w 3048417"/>
                <a:gd name="connsiteY10" fmla="*/ 1257217 h 1508667"/>
                <a:gd name="connsiteX11" fmla="*/ 2796967 w 3048417"/>
                <a:gd name="connsiteY11" fmla="*/ 1508667 h 1508667"/>
                <a:gd name="connsiteX12" fmla="*/ 1270174 w 3048417"/>
                <a:gd name="connsiteY12" fmla="*/ 1508667 h 1508667"/>
                <a:gd name="connsiteX13" fmla="*/ 508070 w 3048417"/>
                <a:gd name="connsiteY13" fmla="*/ 1508667 h 1508667"/>
                <a:gd name="connsiteX14" fmla="*/ 508070 w 3048417"/>
                <a:gd name="connsiteY14" fmla="*/ 1508667 h 1508667"/>
                <a:gd name="connsiteX15" fmla="*/ 251450 w 3048417"/>
                <a:gd name="connsiteY15" fmla="*/ 1508667 h 1508667"/>
                <a:gd name="connsiteX16" fmla="*/ 0 w 3048417"/>
                <a:gd name="connsiteY16" fmla="*/ 1257217 h 1508667"/>
                <a:gd name="connsiteX17" fmla="*/ 0 w 3048417"/>
                <a:gd name="connsiteY17" fmla="*/ 1257223 h 1508667"/>
                <a:gd name="connsiteX18" fmla="*/ -121205 w 3048417"/>
                <a:gd name="connsiteY18" fmla="*/ 1236700 h 1508667"/>
                <a:gd name="connsiteX19" fmla="*/ 0 w 3048417"/>
                <a:gd name="connsiteY19" fmla="*/ 880056 h 1508667"/>
                <a:gd name="connsiteX20" fmla="*/ 0 w 3048417"/>
                <a:gd name="connsiteY20" fmla="*/ 251450 h 1508667"/>
                <a:gd name="connsiteX0" fmla="*/ 138793 w 3187210"/>
                <a:gd name="connsiteY0" fmla="*/ 251450 h 1508667"/>
                <a:gd name="connsiteX1" fmla="*/ 390243 w 3187210"/>
                <a:gd name="connsiteY1" fmla="*/ 0 h 1508667"/>
                <a:gd name="connsiteX2" fmla="*/ 646863 w 3187210"/>
                <a:gd name="connsiteY2" fmla="*/ 0 h 1508667"/>
                <a:gd name="connsiteX3" fmla="*/ 646863 w 3187210"/>
                <a:gd name="connsiteY3" fmla="*/ 0 h 1508667"/>
                <a:gd name="connsiteX4" fmla="*/ 1408967 w 3187210"/>
                <a:gd name="connsiteY4" fmla="*/ 0 h 1508667"/>
                <a:gd name="connsiteX5" fmla="*/ 2935760 w 3187210"/>
                <a:gd name="connsiteY5" fmla="*/ 0 h 1508667"/>
                <a:gd name="connsiteX6" fmla="*/ 3187210 w 3187210"/>
                <a:gd name="connsiteY6" fmla="*/ 251450 h 1508667"/>
                <a:gd name="connsiteX7" fmla="*/ 3187210 w 3187210"/>
                <a:gd name="connsiteY7" fmla="*/ 880056 h 1508667"/>
                <a:gd name="connsiteX8" fmla="*/ 3187210 w 3187210"/>
                <a:gd name="connsiteY8" fmla="*/ 880056 h 1508667"/>
                <a:gd name="connsiteX9" fmla="*/ 3187210 w 3187210"/>
                <a:gd name="connsiteY9" fmla="*/ 1257223 h 1508667"/>
                <a:gd name="connsiteX10" fmla="*/ 3187210 w 3187210"/>
                <a:gd name="connsiteY10" fmla="*/ 1257217 h 1508667"/>
                <a:gd name="connsiteX11" fmla="*/ 2935760 w 3187210"/>
                <a:gd name="connsiteY11" fmla="*/ 1508667 h 1508667"/>
                <a:gd name="connsiteX12" fmla="*/ 1408967 w 3187210"/>
                <a:gd name="connsiteY12" fmla="*/ 1508667 h 1508667"/>
                <a:gd name="connsiteX13" fmla="*/ 646863 w 3187210"/>
                <a:gd name="connsiteY13" fmla="*/ 1508667 h 1508667"/>
                <a:gd name="connsiteX14" fmla="*/ 646863 w 3187210"/>
                <a:gd name="connsiteY14" fmla="*/ 1508667 h 1508667"/>
                <a:gd name="connsiteX15" fmla="*/ 390243 w 3187210"/>
                <a:gd name="connsiteY15" fmla="*/ 1508667 h 1508667"/>
                <a:gd name="connsiteX16" fmla="*/ 138793 w 3187210"/>
                <a:gd name="connsiteY16" fmla="*/ 1257217 h 1508667"/>
                <a:gd name="connsiteX17" fmla="*/ 0 w 3187210"/>
                <a:gd name="connsiteY17" fmla="*/ 1257223 h 1508667"/>
                <a:gd name="connsiteX18" fmla="*/ 17588 w 3187210"/>
                <a:gd name="connsiteY18" fmla="*/ 1236700 h 1508667"/>
                <a:gd name="connsiteX19" fmla="*/ 138793 w 3187210"/>
                <a:gd name="connsiteY19" fmla="*/ 880056 h 1508667"/>
                <a:gd name="connsiteX20" fmla="*/ 138793 w 3187210"/>
                <a:gd name="connsiteY20" fmla="*/ 251450 h 1508667"/>
                <a:gd name="connsiteX0" fmla="*/ 138793 w 3187210"/>
                <a:gd name="connsiteY0" fmla="*/ 251450 h 1508667"/>
                <a:gd name="connsiteX1" fmla="*/ 390243 w 3187210"/>
                <a:gd name="connsiteY1" fmla="*/ 0 h 1508667"/>
                <a:gd name="connsiteX2" fmla="*/ 646863 w 3187210"/>
                <a:gd name="connsiteY2" fmla="*/ 0 h 1508667"/>
                <a:gd name="connsiteX3" fmla="*/ 646863 w 3187210"/>
                <a:gd name="connsiteY3" fmla="*/ 0 h 1508667"/>
                <a:gd name="connsiteX4" fmla="*/ 1408967 w 3187210"/>
                <a:gd name="connsiteY4" fmla="*/ 0 h 1508667"/>
                <a:gd name="connsiteX5" fmla="*/ 2935760 w 3187210"/>
                <a:gd name="connsiteY5" fmla="*/ 0 h 1508667"/>
                <a:gd name="connsiteX6" fmla="*/ 3187210 w 3187210"/>
                <a:gd name="connsiteY6" fmla="*/ 251450 h 1508667"/>
                <a:gd name="connsiteX7" fmla="*/ 3187210 w 3187210"/>
                <a:gd name="connsiteY7" fmla="*/ 880056 h 1508667"/>
                <a:gd name="connsiteX8" fmla="*/ 3187210 w 3187210"/>
                <a:gd name="connsiteY8" fmla="*/ 880056 h 1508667"/>
                <a:gd name="connsiteX9" fmla="*/ 3187210 w 3187210"/>
                <a:gd name="connsiteY9" fmla="*/ 1257223 h 1508667"/>
                <a:gd name="connsiteX10" fmla="*/ 3187210 w 3187210"/>
                <a:gd name="connsiteY10" fmla="*/ 1257217 h 1508667"/>
                <a:gd name="connsiteX11" fmla="*/ 2935760 w 3187210"/>
                <a:gd name="connsiteY11" fmla="*/ 1508667 h 1508667"/>
                <a:gd name="connsiteX12" fmla="*/ 1408967 w 3187210"/>
                <a:gd name="connsiteY12" fmla="*/ 1508667 h 1508667"/>
                <a:gd name="connsiteX13" fmla="*/ 646863 w 3187210"/>
                <a:gd name="connsiteY13" fmla="*/ 1508667 h 1508667"/>
                <a:gd name="connsiteX14" fmla="*/ 646863 w 3187210"/>
                <a:gd name="connsiteY14" fmla="*/ 1508667 h 1508667"/>
                <a:gd name="connsiteX15" fmla="*/ 390243 w 3187210"/>
                <a:gd name="connsiteY15" fmla="*/ 1508667 h 1508667"/>
                <a:gd name="connsiteX16" fmla="*/ 138793 w 3187210"/>
                <a:gd name="connsiteY16" fmla="*/ 1257217 h 1508667"/>
                <a:gd name="connsiteX17" fmla="*/ 0 w 3187210"/>
                <a:gd name="connsiteY17" fmla="*/ 1257223 h 1508667"/>
                <a:gd name="connsiteX18" fmla="*/ 159697 w 3187210"/>
                <a:gd name="connsiteY18" fmla="*/ 1081579 h 1508667"/>
                <a:gd name="connsiteX19" fmla="*/ 138793 w 3187210"/>
                <a:gd name="connsiteY19" fmla="*/ 880056 h 1508667"/>
                <a:gd name="connsiteX20" fmla="*/ 138793 w 3187210"/>
                <a:gd name="connsiteY20" fmla="*/ 251450 h 1508667"/>
                <a:gd name="connsiteX0" fmla="*/ 0 w 3048417"/>
                <a:gd name="connsiteY0" fmla="*/ 251450 h 1508667"/>
                <a:gd name="connsiteX1" fmla="*/ 251450 w 3048417"/>
                <a:gd name="connsiteY1" fmla="*/ 0 h 1508667"/>
                <a:gd name="connsiteX2" fmla="*/ 508070 w 3048417"/>
                <a:gd name="connsiteY2" fmla="*/ 0 h 1508667"/>
                <a:gd name="connsiteX3" fmla="*/ 508070 w 3048417"/>
                <a:gd name="connsiteY3" fmla="*/ 0 h 1508667"/>
                <a:gd name="connsiteX4" fmla="*/ 1270174 w 3048417"/>
                <a:gd name="connsiteY4" fmla="*/ 0 h 1508667"/>
                <a:gd name="connsiteX5" fmla="*/ 2796967 w 3048417"/>
                <a:gd name="connsiteY5" fmla="*/ 0 h 1508667"/>
                <a:gd name="connsiteX6" fmla="*/ 3048417 w 3048417"/>
                <a:gd name="connsiteY6" fmla="*/ 251450 h 1508667"/>
                <a:gd name="connsiteX7" fmla="*/ 3048417 w 3048417"/>
                <a:gd name="connsiteY7" fmla="*/ 880056 h 1508667"/>
                <a:gd name="connsiteX8" fmla="*/ 3048417 w 3048417"/>
                <a:gd name="connsiteY8" fmla="*/ 880056 h 1508667"/>
                <a:gd name="connsiteX9" fmla="*/ 3048417 w 3048417"/>
                <a:gd name="connsiteY9" fmla="*/ 1257223 h 1508667"/>
                <a:gd name="connsiteX10" fmla="*/ 3048417 w 3048417"/>
                <a:gd name="connsiteY10" fmla="*/ 1257217 h 1508667"/>
                <a:gd name="connsiteX11" fmla="*/ 2796967 w 3048417"/>
                <a:gd name="connsiteY11" fmla="*/ 1508667 h 1508667"/>
                <a:gd name="connsiteX12" fmla="*/ 1270174 w 3048417"/>
                <a:gd name="connsiteY12" fmla="*/ 1508667 h 1508667"/>
                <a:gd name="connsiteX13" fmla="*/ 508070 w 3048417"/>
                <a:gd name="connsiteY13" fmla="*/ 1508667 h 1508667"/>
                <a:gd name="connsiteX14" fmla="*/ 508070 w 3048417"/>
                <a:gd name="connsiteY14" fmla="*/ 1508667 h 1508667"/>
                <a:gd name="connsiteX15" fmla="*/ 251450 w 3048417"/>
                <a:gd name="connsiteY15" fmla="*/ 1508667 h 1508667"/>
                <a:gd name="connsiteX16" fmla="*/ 0 w 3048417"/>
                <a:gd name="connsiteY16" fmla="*/ 1257217 h 1508667"/>
                <a:gd name="connsiteX17" fmla="*/ 3315 w 3048417"/>
                <a:gd name="connsiteY17" fmla="*/ 1232731 h 1508667"/>
                <a:gd name="connsiteX18" fmla="*/ 20904 w 3048417"/>
                <a:gd name="connsiteY18" fmla="*/ 1081579 h 1508667"/>
                <a:gd name="connsiteX19" fmla="*/ 0 w 3048417"/>
                <a:gd name="connsiteY19" fmla="*/ 880056 h 1508667"/>
                <a:gd name="connsiteX20" fmla="*/ 0 w 3048417"/>
                <a:gd name="connsiteY20" fmla="*/ 251450 h 1508667"/>
                <a:gd name="connsiteX0" fmla="*/ 0 w 3048417"/>
                <a:gd name="connsiteY0" fmla="*/ 251450 h 1508667"/>
                <a:gd name="connsiteX1" fmla="*/ 251450 w 3048417"/>
                <a:gd name="connsiteY1" fmla="*/ 0 h 1508667"/>
                <a:gd name="connsiteX2" fmla="*/ 508070 w 3048417"/>
                <a:gd name="connsiteY2" fmla="*/ 0 h 1508667"/>
                <a:gd name="connsiteX3" fmla="*/ 508070 w 3048417"/>
                <a:gd name="connsiteY3" fmla="*/ 0 h 1508667"/>
                <a:gd name="connsiteX4" fmla="*/ 1270174 w 3048417"/>
                <a:gd name="connsiteY4" fmla="*/ 0 h 1508667"/>
                <a:gd name="connsiteX5" fmla="*/ 2796967 w 3048417"/>
                <a:gd name="connsiteY5" fmla="*/ 0 h 1508667"/>
                <a:gd name="connsiteX6" fmla="*/ 3048417 w 3048417"/>
                <a:gd name="connsiteY6" fmla="*/ 251450 h 1508667"/>
                <a:gd name="connsiteX7" fmla="*/ 3048417 w 3048417"/>
                <a:gd name="connsiteY7" fmla="*/ 880056 h 1508667"/>
                <a:gd name="connsiteX8" fmla="*/ 3048417 w 3048417"/>
                <a:gd name="connsiteY8" fmla="*/ 880056 h 1508667"/>
                <a:gd name="connsiteX9" fmla="*/ 3048417 w 3048417"/>
                <a:gd name="connsiteY9" fmla="*/ 1257223 h 1508667"/>
                <a:gd name="connsiteX10" fmla="*/ 3048417 w 3048417"/>
                <a:gd name="connsiteY10" fmla="*/ 1257217 h 1508667"/>
                <a:gd name="connsiteX11" fmla="*/ 2796967 w 3048417"/>
                <a:gd name="connsiteY11" fmla="*/ 1508667 h 1508667"/>
                <a:gd name="connsiteX12" fmla="*/ 1270174 w 3048417"/>
                <a:gd name="connsiteY12" fmla="*/ 1508667 h 1508667"/>
                <a:gd name="connsiteX13" fmla="*/ 508070 w 3048417"/>
                <a:gd name="connsiteY13" fmla="*/ 1508667 h 1508667"/>
                <a:gd name="connsiteX14" fmla="*/ 508070 w 3048417"/>
                <a:gd name="connsiteY14" fmla="*/ 1508667 h 1508667"/>
                <a:gd name="connsiteX15" fmla="*/ 251450 w 3048417"/>
                <a:gd name="connsiteY15" fmla="*/ 1508667 h 1508667"/>
                <a:gd name="connsiteX16" fmla="*/ 0 w 3048417"/>
                <a:gd name="connsiteY16" fmla="*/ 1257217 h 1508667"/>
                <a:gd name="connsiteX17" fmla="*/ 3315 w 3048417"/>
                <a:gd name="connsiteY17" fmla="*/ 1232731 h 1508667"/>
                <a:gd name="connsiteX18" fmla="*/ 20904 w 3048417"/>
                <a:gd name="connsiteY18" fmla="*/ 1081579 h 1508667"/>
                <a:gd name="connsiteX19" fmla="*/ 0 w 3048417"/>
                <a:gd name="connsiteY19" fmla="*/ 880056 h 1508667"/>
                <a:gd name="connsiteX20" fmla="*/ 0 w 3048417"/>
                <a:gd name="connsiteY20" fmla="*/ 251450 h 1508667"/>
                <a:gd name="connsiteX0" fmla="*/ 8644 w 3057061"/>
                <a:gd name="connsiteY0" fmla="*/ 251450 h 1508667"/>
                <a:gd name="connsiteX1" fmla="*/ 260094 w 3057061"/>
                <a:gd name="connsiteY1" fmla="*/ 0 h 1508667"/>
                <a:gd name="connsiteX2" fmla="*/ 516714 w 3057061"/>
                <a:gd name="connsiteY2" fmla="*/ 0 h 1508667"/>
                <a:gd name="connsiteX3" fmla="*/ 516714 w 3057061"/>
                <a:gd name="connsiteY3" fmla="*/ 0 h 1508667"/>
                <a:gd name="connsiteX4" fmla="*/ 1278818 w 3057061"/>
                <a:gd name="connsiteY4" fmla="*/ 0 h 1508667"/>
                <a:gd name="connsiteX5" fmla="*/ 2805611 w 3057061"/>
                <a:gd name="connsiteY5" fmla="*/ 0 h 1508667"/>
                <a:gd name="connsiteX6" fmla="*/ 3057061 w 3057061"/>
                <a:gd name="connsiteY6" fmla="*/ 251450 h 1508667"/>
                <a:gd name="connsiteX7" fmla="*/ 3057061 w 3057061"/>
                <a:gd name="connsiteY7" fmla="*/ 880056 h 1508667"/>
                <a:gd name="connsiteX8" fmla="*/ 3057061 w 3057061"/>
                <a:gd name="connsiteY8" fmla="*/ 880056 h 1508667"/>
                <a:gd name="connsiteX9" fmla="*/ 3057061 w 3057061"/>
                <a:gd name="connsiteY9" fmla="*/ 1257223 h 1508667"/>
                <a:gd name="connsiteX10" fmla="*/ 3057061 w 3057061"/>
                <a:gd name="connsiteY10" fmla="*/ 1257217 h 1508667"/>
                <a:gd name="connsiteX11" fmla="*/ 2805611 w 3057061"/>
                <a:gd name="connsiteY11" fmla="*/ 1508667 h 1508667"/>
                <a:gd name="connsiteX12" fmla="*/ 1278818 w 3057061"/>
                <a:gd name="connsiteY12" fmla="*/ 1508667 h 1508667"/>
                <a:gd name="connsiteX13" fmla="*/ 516714 w 3057061"/>
                <a:gd name="connsiteY13" fmla="*/ 1508667 h 1508667"/>
                <a:gd name="connsiteX14" fmla="*/ 516714 w 3057061"/>
                <a:gd name="connsiteY14" fmla="*/ 1508667 h 1508667"/>
                <a:gd name="connsiteX15" fmla="*/ 260094 w 3057061"/>
                <a:gd name="connsiteY15" fmla="*/ 1508667 h 1508667"/>
                <a:gd name="connsiteX16" fmla="*/ 8644 w 3057061"/>
                <a:gd name="connsiteY16" fmla="*/ 1257217 h 1508667"/>
                <a:gd name="connsiteX17" fmla="*/ 11959 w 3057061"/>
                <a:gd name="connsiteY17" fmla="*/ 1232731 h 1508667"/>
                <a:gd name="connsiteX18" fmla="*/ 2902 w 3057061"/>
                <a:gd name="connsiteY18" fmla="*/ 1081579 h 1508667"/>
                <a:gd name="connsiteX19" fmla="*/ 8644 w 3057061"/>
                <a:gd name="connsiteY19" fmla="*/ 880056 h 1508667"/>
                <a:gd name="connsiteX20" fmla="*/ 8644 w 3057061"/>
                <a:gd name="connsiteY20" fmla="*/ 251450 h 150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7061" h="1508667">
                  <a:moveTo>
                    <a:pt x="8644" y="251450"/>
                  </a:moveTo>
                  <a:cubicBezTo>
                    <a:pt x="8644" y="112578"/>
                    <a:pt x="121222" y="0"/>
                    <a:pt x="260094" y="0"/>
                  </a:cubicBezTo>
                  <a:lnTo>
                    <a:pt x="516714" y="0"/>
                  </a:lnTo>
                  <a:lnTo>
                    <a:pt x="516714" y="0"/>
                  </a:lnTo>
                  <a:lnTo>
                    <a:pt x="1278818" y="0"/>
                  </a:lnTo>
                  <a:lnTo>
                    <a:pt x="2805611" y="0"/>
                  </a:lnTo>
                  <a:cubicBezTo>
                    <a:pt x="2944483" y="0"/>
                    <a:pt x="3057061" y="112578"/>
                    <a:pt x="3057061" y="251450"/>
                  </a:cubicBezTo>
                  <a:lnTo>
                    <a:pt x="3057061" y="880056"/>
                  </a:lnTo>
                  <a:lnTo>
                    <a:pt x="3057061" y="880056"/>
                  </a:lnTo>
                  <a:lnTo>
                    <a:pt x="3057061" y="1257223"/>
                  </a:lnTo>
                  <a:lnTo>
                    <a:pt x="3057061" y="1257217"/>
                  </a:lnTo>
                  <a:cubicBezTo>
                    <a:pt x="3057061" y="1396089"/>
                    <a:pt x="2944483" y="1508667"/>
                    <a:pt x="2805611" y="1508667"/>
                  </a:cubicBezTo>
                  <a:lnTo>
                    <a:pt x="1278818" y="1508667"/>
                  </a:lnTo>
                  <a:lnTo>
                    <a:pt x="516714" y="1508667"/>
                  </a:lnTo>
                  <a:lnTo>
                    <a:pt x="516714" y="1508667"/>
                  </a:lnTo>
                  <a:lnTo>
                    <a:pt x="260094" y="1508667"/>
                  </a:lnTo>
                  <a:cubicBezTo>
                    <a:pt x="121222" y="1508667"/>
                    <a:pt x="8644" y="1396089"/>
                    <a:pt x="8644" y="1257217"/>
                  </a:cubicBezTo>
                  <a:lnTo>
                    <a:pt x="11959" y="1232731"/>
                  </a:lnTo>
                  <a:cubicBezTo>
                    <a:pt x="60" y="1174182"/>
                    <a:pt x="-2961" y="1131963"/>
                    <a:pt x="2902" y="1081579"/>
                  </a:cubicBezTo>
                  <a:lnTo>
                    <a:pt x="8644" y="880056"/>
                  </a:lnTo>
                  <a:lnTo>
                    <a:pt x="8644" y="251450"/>
                  </a:lnTo>
                  <a:close/>
                </a:path>
              </a:pathLst>
            </a:custGeom>
            <a:solidFill>
              <a:schemeClr val="bg1"/>
            </a:solidFill>
            <a:ln w="9525">
              <a:solidFill>
                <a:schemeClr val="bg1">
                  <a:lumMod val="65000"/>
                </a:schemeClr>
              </a:solidFill>
              <a:miter lim="800000"/>
              <a:headEnd/>
              <a:tailEnd/>
            </a:ln>
            <a:effectLst>
              <a:outerShdw blurRad="50800" dist="38100" dir="2700000" algn="tl" rotWithShape="0">
                <a:prstClr val="black">
                  <a:alpha val="40000"/>
                </a:prstClr>
              </a:outerShdw>
            </a:effectLst>
          </p:spPr>
          <p:txBody>
            <a:bodyPr wrap="square" anchor="ctr">
              <a:noAutofit/>
            </a:bodyPr>
            <a:lstStyle>
              <a:lvl1pPr eaLnBrk="0" hangingPunct="0">
                <a:defRPr sz="3600">
                  <a:solidFill>
                    <a:schemeClr val="bg2"/>
                  </a:solidFill>
                  <a:latin typeface="Arial" panose="020B0604020202020204" pitchFamily="34" charset="0"/>
                  <a:cs typeface="Arial" panose="020B0604020202020204" pitchFamily="34" charset="0"/>
                </a:defRPr>
              </a:lvl1pPr>
              <a:lvl2pPr marL="742950" indent="-285750" eaLnBrk="0" hangingPunct="0">
                <a:defRPr sz="3600">
                  <a:solidFill>
                    <a:schemeClr val="bg2"/>
                  </a:solidFill>
                  <a:latin typeface="Arial" panose="020B0604020202020204" pitchFamily="34" charset="0"/>
                  <a:cs typeface="Arial" panose="020B0604020202020204" pitchFamily="34" charset="0"/>
                </a:defRPr>
              </a:lvl2pPr>
              <a:lvl3pPr marL="1143000" indent="-228600" eaLnBrk="0" hangingPunct="0">
                <a:defRPr sz="3600">
                  <a:solidFill>
                    <a:schemeClr val="bg2"/>
                  </a:solidFill>
                  <a:latin typeface="Arial" panose="020B0604020202020204" pitchFamily="34" charset="0"/>
                  <a:cs typeface="Arial" panose="020B0604020202020204" pitchFamily="34" charset="0"/>
                </a:defRPr>
              </a:lvl3pPr>
              <a:lvl4pPr marL="1600200" indent="-228600" eaLnBrk="0" hangingPunct="0">
                <a:defRPr sz="3600">
                  <a:solidFill>
                    <a:schemeClr val="bg2"/>
                  </a:solidFill>
                  <a:latin typeface="Arial" panose="020B0604020202020204" pitchFamily="34" charset="0"/>
                  <a:cs typeface="Arial" panose="020B0604020202020204" pitchFamily="34" charset="0"/>
                </a:defRPr>
              </a:lvl4pPr>
              <a:lvl5pPr marL="2057400" indent="-228600" eaLnBrk="0" hangingPunct="0">
                <a:defRPr sz="3600">
                  <a:solidFill>
                    <a:schemeClr val="bg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3600">
                  <a:solidFill>
                    <a:schemeClr val="bg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3600">
                  <a:solidFill>
                    <a:schemeClr val="bg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3600">
                  <a:solidFill>
                    <a:schemeClr val="bg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3600">
                  <a:solidFill>
                    <a:schemeClr val="bg2"/>
                  </a:solidFill>
                  <a:latin typeface="Arial" panose="020B0604020202020204" pitchFamily="34" charset="0"/>
                  <a:cs typeface="Arial" panose="020B0604020202020204" pitchFamily="34" charset="0"/>
                </a:defRPr>
              </a:lvl9pPr>
            </a:lstStyle>
            <a:p>
              <a:pPr algn="ctr"/>
              <a:r>
                <a:rPr lang="en-GB" b="1" i="1" dirty="0">
                  <a:solidFill>
                    <a:srgbClr val="809CAE"/>
                  </a:solidFill>
                  <a:latin typeface="Barclaycard Co Lt" pitchFamily="34" charset="0"/>
                </a:rPr>
                <a:t>Win, Win, Win</a:t>
              </a:r>
            </a:p>
            <a:p>
              <a:pPr algn="ctr"/>
              <a:r>
                <a:rPr lang="en-GB" sz="3200" i="1" dirty="0">
                  <a:solidFill>
                    <a:srgbClr val="809CAE"/>
                  </a:solidFill>
                  <a:latin typeface="Barclaycard Co Lt" pitchFamily="34" charset="0"/>
                </a:rPr>
                <a:t>Doing good, profitably, in a way that’s convenient &amp; simple for our customers</a:t>
              </a:r>
            </a:p>
          </p:txBody>
        </p:sp>
      </p:grpSp>
    </p:spTree>
    <p:extLst>
      <p:ext uri="{BB962C8B-B14F-4D97-AF65-F5344CB8AC3E}">
        <p14:creationId xmlns:p14="http://schemas.microsoft.com/office/powerpoint/2010/main" val="240596905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Shape 241"/>
          <p:cNvPicPr preferRelativeResize="0"/>
          <p:nvPr/>
        </p:nvPicPr>
        <p:blipFill rotWithShape="1">
          <a:blip r:embed="rId5">
            <a:alphaModFix/>
          </a:blip>
          <a:srcRect/>
          <a:stretch/>
        </p:blipFill>
        <p:spPr>
          <a:xfrm>
            <a:off x="350000" y="312956"/>
            <a:ext cx="23684000" cy="13090088"/>
          </a:xfrm>
          <a:prstGeom prst="rect">
            <a:avLst/>
          </a:prstGeom>
          <a:noFill/>
          <a:ln>
            <a:noFill/>
          </a:ln>
        </p:spPr>
      </p:pic>
      <p:graphicFrame>
        <p:nvGraphicFramePr>
          <p:cNvPr id="26" name="Object 25" hidden="1"/>
          <p:cNvGraphicFramePr>
            <a:graphicFrameLocks noChangeAspect="1"/>
          </p:cNvGraphicFramePr>
          <p:nvPr>
            <p:custDataLst>
              <p:tags r:id="rId2"/>
            </p:custDataLst>
            <p:extLst/>
          </p:nvPr>
        </p:nvGraphicFramePr>
        <p:xfrm>
          <a:off x="2289177" y="3177"/>
          <a:ext cx="3174" cy="3174"/>
        </p:xfrm>
        <a:graphic>
          <a:graphicData uri="http://schemas.openxmlformats.org/presentationml/2006/ole">
            <mc:AlternateContent xmlns:mc="http://schemas.openxmlformats.org/markup-compatibility/2006">
              <mc:Choice xmlns:v="urn:schemas-microsoft-com:vml" Requires="v">
                <p:oleObj spid="_x0000_s20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289177" y="3177"/>
                        <a:ext cx="3174" cy="3174"/>
                      </a:xfrm>
                      <a:prstGeom prst="rect">
                        <a:avLst/>
                      </a:prstGeom>
                    </p:spPr>
                  </p:pic>
                </p:oleObj>
              </mc:Fallback>
            </mc:AlternateContent>
          </a:graphicData>
        </a:graphic>
      </p:graphicFrame>
      <p:sp>
        <p:nvSpPr>
          <p:cNvPr id="2" name="TextBox 1"/>
          <p:cNvSpPr txBox="1"/>
          <p:nvPr/>
        </p:nvSpPr>
        <p:spPr>
          <a:xfrm>
            <a:off x="4338729" y="2119275"/>
            <a:ext cx="16202614" cy="492443"/>
          </a:xfrm>
          <a:prstGeom prst="rect">
            <a:avLst/>
          </a:prstGeom>
          <a:noFill/>
        </p:spPr>
        <p:txBody>
          <a:bodyPr wrap="square" lIns="0" tIns="0" rIns="0" bIns="0" rtlCol="0">
            <a:spAutoFit/>
          </a:bodyPr>
          <a:lstStyle/>
          <a:p>
            <a:pPr algn="ctr"/>
            <a:r>
              <a:rPr lang="en-GB" sz="3200" dirty="0">
                <a:solidFill>
                  <a:schemeClr val="tx1">
                    <a:lumMod val="75000"/>
                    <a:lumOff val="25000"/>
                  </a:schemeClr>
                </a:solidFill>
                <a:latin typeface="+mn-lt"/>
              </a:rPr>
              <a:t>Significant </a:t>
            </a:r>
            <a:r>
              <a:rPr lang="en-GB" sz="3200" b="1" u="sng" dirty="0">
                <a:solidFill>
                  <a:schemeClr val="tx1">
                    <a:lumMod val="75000"/>
                    <a:lumOff val="25000"/>
                  </a:schemeClr>
                </a:solidFill>
                <a:latin typeface="+mn-lt"/>
              </a:rPr>
              <a:t>financial impact </a:t>
            </a:r>
            <a:r>
              <a:rPr lang="en-GB" sz="3200" dirty="0">
                <a:solidFill>
                  <a:schemeClr val="tx1">
                    <a:lumMod val="75000"/>
                    <a:lumOff val="25000"/>
                  </a:schemeClr>
                </a:solidFill>
                <a:latin typeface="+mn-lt"/>
              </a:rPr>
              <a:t>even with minimal adoption rate</a:t>
            </a:r>
          </a:p>
        </p:txBody>
      </p:sp>
      <p:sp>
        <p:nvSpPr>
          <p:cNvPr id="19" name="TextBox 18"/>
          <p:cNvSpPr txBox="1"/>
          <p:nvPr/>
        </p:nvSpPr>
        <p:spPr>
          <a:xfrm>
            <a:off x="4338731" y="7451416"/>
            <a:ext cx="2961914" cy="1292662"/>
          </a:xfrm>
          <a:prstGeom prst="rect">
            <a:avLst/>
          </a:prstGeom>
          <a:noFill/>
        </p:spPr>
        <p:txBody>
          <a:bodyPr wrap="square" lIns="0" tIns="0" rIns="0" bIns="0" rtlCol="0">
            <a:spAutoFit/>
          </a:bodyPr>
          <a:lstStyle/>
          <a:p>
            <a:pPr algn="ctr"/>
            <a:r>
              <a:rPr lang="en-GB" sz="2800" dirty="0">
                <a:solidFill>
                  <a:schemeClr val="tx2">
                    <a:lumMod val="50000"/>
                  </a:schemeClr>
                </a:solidFill>
                <a:latin typeface="+mn-lt"/>
              </a:rPr>
              <a:t>Current Active Card Customers in Barclays UK</a:t>
            </a:r>
          </a:p>
        </p:txBody>
      </p:sp>
      <p:cxnSp>
        <p:nvCxnSpPr>
          <p:cNvPr id="7" name="Straight Connector 6"/>
          <p:cNvCxnSpPr/>
          <p:nvPr/>
        </p:nvCxnSpPr>
        <p:spPr bwMode="auto">
          <a:xfrm>
            <a:off x="4338730" y="2800384"/>
            <a:ext cx="16202612" cy="0"/>
          </a:xfrm>
          <a:prstGeom prst="line">
            <a:avLst/>
          </a:prstGeom>
          <a:noFill/>
          <a:ln w="25400" cap="flat" cmpd="sng" algn="ctr">
            <a:solidFill>
              <a:schemeClr val="accent1"/>
            </a:solidFill>
            <a:prstDash val="solid"/>
            <a:round/>
            <a:headEnd type="none" w="med" len="med"/>
            <a:tailEnd type="none" w="med" len="med"/>
          </a:ln>
          <a:effectLst/>
        </p:spPr>
      </p:cxnSp>
      <p:sp>
        <p:nvSpPr>
          <p:cNvPr id="25" name="Oval 24"/>
          <p:cNvSpPr/>
          <p:nvPr/>
        </p:nvSpPr>
        <p:spPr bwMode="auto">
          <a:xfrm>
            <a:off x="4276644" y="4209892"/>
            <a:ext cx="3024000" cy="3024000"/>
          </a:xfrm>
          <a:prstGeom prst="ellipse">
            <a:avLst/>
          </a:prstGeom>
          <a:solidFill>
            <a:schemeClr val="accent1"/>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defTabSz="1828800" fontAlgn="base">
              <a:spcBef>
                <a:spcPct val="0"/>
              </a:spcBef>
              <a:spcAft>
                <a:spcPct val="0"/>
              </a:spcAft>
            </a:pPr>
            <a:endParaRPr lang="en-GB" sz="7200">
              <a:solidFill>
                <a:schemeClr val="bg2"/>
              </a:solidFill>
              <a:latin typeface="Arial" pitchFamily="34" charset="0"/>
            </a:endParaRPr>
          </a:p>
        </p:txBody>
      </p:sp>
      <p:sp>
        <p:nvSpPr>
          <p:cNvPr id="31" name="TextBox 30"/>
          <p:cNvSpPr txBox="1"/>
          <p:nvPr/>
        </p:nvSpPr>
        <p:spPr>
          <a:xfrm>
            <a:off x="4890687" y="5475671"/>
            <a:ext cx="1795914" cy="492443"/>
          </a:xfrm>
          <a:prstGeom prst="rect">
            <a:avLst/>
          </a:prstGeom>
          <a:noFill/>
        </p:spPr>
        <p:txBody>
          <a:bodyPr wrap="square" lIns="0" tIns="0" rIns="0" bIns="0" rtlCol="0">
            <a:spAutoFit/>
          </a:bodyPr>
          <a:lstStyle/>
          <a:p>
            <a:pPr algn="ctr"/>
            <a:r>
              <a:rPr lang="en-GB" sz="3200" b="1" dirty="0">
                <a:solidFill>
                  <a:schemeClr val="bg1"/>
                </a:solidFill>
                <a:latin typeface="+mn-lt"/>
              </a:rPr>
              <a:t>c23m</a:t>
            </a:r>
          </a:p>
        </p:txBody>
      </p:sp>
      <p:sp>
        <p:nvSpPr>
          <p:cNvPr id="22" name="Isosceles Triangle 21"/>
          <p:cNvSpPr/>
          <p:nvPr/>
        </p:nvSpPr>
        <p:spPr bwMode="auto">
          <a:xfrm rot="10800000">
            <a:off x="11605942" y="3736524"/>
            <a:ext cx="1679536" cy="371732"/>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defTabSz="1828800" fontAlgn="base">
              <a:spcBef>
                <a:spcPct val="0"/>
              </a:spcBef>
              <a:spcAft>
                <a:spcPct val="0"/>
              </a:spcAft>
            </a:pPr>
            <a:endParaRPr lang="en-GB" sz="7200">
              <a:solidFill>
                <a:schemeClr val="bg2"/>
              </a:solidFill>
              <a:latin typeface="Arial" pitchFamily="34" charset="0"/>
            </a:endParaRPr>
          </a:p>
        </p:txBody>
      </p:sp>
      <p:sp>
        <p:nvSpPr>
          <p:cNvPr id="5" name="TextBox 4"/>
          <p:cNvSpPr txBox="1"/>
          <p:nvPr/>
        </p:nvSpPr>
        <p:spPr>
          <a:xfrm>
            <a:off x="4338730" y="3043618"/>
            <a:ext cx="16202612" cy="430887"/>
          </a:xfrm>
          <a:prstGeom prst="rect">
            <a:avLst/>
          </a:prstGeom>
          <a:noFill/>
        </p:spPr>
        <p:txBody>
          <a:bodyPr wrap="square" lIns="0" tIns="0" rIns="0" bIns="0" rtlCol="0">
            <a:spAutoFit/>
          </a:bodyPr>
          <a:lstStyle/>
          <a:p>
            <a:pPr algn="ctr">
              <a:spcBef>
                <a:spcPts val="1200"/>
              </a:spcBef>
            </a:pPr>
            <a:r>
              <a:rPr lang="en-GB" sz="2800" dirty="0">
                <a:solidFill>
                  <a:schemeClr val="tx1">
                    <a:lumMod val="75000"/>
                    <a:lumOff val="25000"/>
                  </a:schemeClr>
                </a:solidFill>
                <a:latin typeface="+mn-lt"/>
              </a:rPr>
              <a:t>Charities currently suffer a ‘donation gap’ and are underfunded</a:t>
            </a:r>
          </a:p>
        </p:txBody>
      </p:sp>
      <p:sp>
        <p:nvSpPr>
          <p:cNvPr id="35" name="Oval 34"/>
          <p:cNvSpPr/>
          <p:nvPr/>
        </p:nvSpPr>
        <p:spPr bwMode="auto">
          <a:xfrm>
            <a:off x="12972434" y="4366834"/>
            <a:ext cx="3024000" cy="3024000"/>
          </a:xfrm>
          <a:prstGeom prst="ellipse">
            <a:avLst/>
          </a:prstGeom>
          <a:solidFill>
            <a:schemeClr val="accent1"/>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defTabSz="1828800" fontAlgn="base">
              <a:spcBef>
                <a:spcPct val="0"/>
              </a:spcBef>
              <a:spcAft>
                <a:spcPct val="0"/>
              </a:spcAft>
            </a:pPr>
            <a:endParaRPr lang="en-GB" sz="7200">
              <a:solidFill>
                <a:schemeClr val="bg2"/>
              </a:solidFill>
              <a:latin typeface="Arial" pitchFamily="34" charset="0"/>
            </a:endParaRPr>
          </a:p>
        </p:txBody>
      </p:sp>
      <p:sp>
        <p:nvSpPr>
          <p:cNvPr id="37" name="Oval 36"/>
          <p:cNvSpPr/>
          <p:nvPr/>
        </p:nvSpPr>
        <p:spPr bwMode="auto">
          <a:xfrm>
            <a:off x="8584318" y="4240666"/>
            <a:ext cx="3024000" cy="3024000"/>
          </a:xfrm>
          <a:prstGeom prst="ellipse">
            <a:avLst/>
          </a:prstGeom>
          <a:solidFill>
            <a:schemeClr val="accent1"/>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defTabSz="1828800" fontAlgn="base">
              <a:spcBef>
                <a:spcPct val="0"/>
              </a:spcBef>
              <a:spcAft>
                <a:spcPct val="0"/>
              </a:spcAft>
            </a:pPr>
            <a:endParaRPr lang="en-GB" sz="7200">
              <a:solidFill>
                <a:schemeClr val="bg2"/>
              </a:solidFill>
              <a:latin typeface="Arial" pitchFamily="34" charset="0"/>
            </a:endParaRPr>
          </a:p>
        </p:txBody>
      </p:sp>
      <p:sp>
        <p:nvSpPr>
          <p:cNvPr id="39" name="TextBox 38"/>
          <p:cNvSpPr txBox="1"/>
          <p:nvPr/>
        </p:nvSpPr>
        <p:spPr>
          <a:xfrm>
            <a:off x="8891340" y="7732774"/>
            <a:ext cx="2409956" cy="430887"/>
          </a:xfrm>
          <a:prstGeom prst="rect">
            <a:avLst/>
          </a:prstGeom>
          <a:noFill/>
        </p:spPr>
        <p:txBody>
          <a:bodyPr wrap="square" lIns="0" tIns="0" rIns="0" bIns="0" rtlCol="0">
            <a:spAutoFit/>
          </a:bodyPr>
          <a:lstStyle/>
          <a:p>
            <a:r>
              <a:rPr lang="en-GB" sz="2800" dirty="0">
                <a:solidFill>
                  <a:schemeClr val="tx2">
                    <a:lumMod val="50000"/>
                  </a:schemeClr>
                </a:solidFill>
                <a:latin typeface="+mn-lt"/>
              </a:rPr>
              <a:t>Adoption Rate</a:t>
            </a:r>
          </a:p>
        </p:txBody>
      </p:sp>
      <p:sp>
        <p:nvSpPr>
          <p:cNvPr id="40" name="TextBox 39"/>
          <p:cNvSpPr txBox="1"/>
          <p:nvPr/>
        </p:nvSpPr>
        <p:spPr>
          <a:xfrm>
            <a:off x="13151842" y="7666858"/>
            <a:ext cx="3024000" cy="861774"/>
          </a:xfrm>
          <a:prstGeom prst="rect">
            <a:avLst/>
          </a:prstGeom>
          <a:noFill/>
        </p:spPr>
        <p:txBody>
          <a:bodyPr wrap="square" lIns="0" tIns="0" rIns="0" bIns="0" rtlCol="0">
            <a:spAutoFit/>
          </a:bodyPr>
          <a:lstStyle/>
          <a:p>
            <a:r>
              <a:rPr lang="en-US" sz="2800" dirty="0">
                <a:solidFill>
                  <a:schemeClr val="tx2">
                    <a:lumMod val="50000"/>
                  </a:schemeClr>
                </a:solidFill>
                <a:latin typeface="+mn-lt"/>
              </a:rPr>
              <a:t>Average Round-up per month per user</a:t>
            </a:r>
          </a:p>
        </p:txBody>
      </p:sp>
      <p:sp>
        <p:nvSpPr>
          <p:cNvPr id="42" name="TextBox 41"/>
          <p:cNvSpPr txBox="1"/>
          <p:nvPr/>
        </p:nvSpPr>
        <p:spPr>
          <a:xfrm>
            <a:off x="9198361" y="5571061"/>
            <a:ext cx="1795914" cy="492443"/>
          </a:xfrm>
          <a:prstGeom prst="rect">
            <a:avLst/>
          </a:prstGeom>
          <a:noFill/>
        </p:spPr>
        <p:txBody>
          <a:bodyPr wrap="square" lIns="0" tIns="0" rIns="0" bIns="0" rtlCol="0">
            <a:spAutoFit/>
          </a:bodyPr>
          <a:lstStyle/>
          <a:p>
            <a:pPr algn="ctr"/>
            <a:r>
              <a:rPr lang="en-GB" sz="3200" b="1" dirty="0">
                <a:solidFill>
                  <a:schemeClr val="bg1"/>
                </a:solidFill>
                <a:latin typeface="+mn-lt"/>
              </a:rPr>
              <a:t>5%</a:t>
            </a:r>
          </a:p>
        </p:txBody>
      </p:sp>
      <p:sp>
        <p:nvSpPr>
          <p:cNvPr id="43" name="TextBox 42"/>
          <p:cNvSpPr txBox="1"/>
          <p:nvPr/>
        </p:nvSpPr>
        <p:spPr>
          <a:xfrm>
            <a:off x="13586477" y="5663391"/>
            <a:ext cx="1795914" cy="492443"/>
          </a:xfrm>
          <a:prstGeom prst="rect">
            <a:avLst/>
          </a:prstGeom>
          <a:noFill/>
        </p:spPr>
        <p:txBody>
          <a:bodyPr wrap="square" lIns="0" tIns="0" rIns="0" bIns="0" rtlCol="0">
            <a:spAutoFit/>
          </a:bodyPr>
          <a:lstStyle/>
          <a:p>
            <a:pPr algn="ctr"/>
            <a:r>
              <a:rPr lang="en-GB" sz="3200" b="1" dirty="0">
                <a:solidFill>
                  <a:schemeClr val="bg1"/>
                </a:solidFill>
                <a:latin typeface="+mn-lt"/>
              </a:rPr>
              <a:t>£5</a:t>
            </a:r>
          </a:p>
        </p:txBody>
      </p:sp>
      <p:sp>
        <p:nvSpPr>
          <p:cNvPr id="44" name="TextBox 43"/>
          <p:cNvSpPr txBox="1"/>
          <p:nvPr/>
        </p:nvSpPr>
        <p:spPr>
          <a:xfrm>
            <a:off x="7946966" y="5506447"/>
            <a:ext cx="369332" cy="430887"/>
          </a:xfrm>
          <a:prstGeom prst="rect">
            <a:avLst/>
          </a:prstGeom>
          <a:noFill/>
        </p:spPr>
        <p:txBody>
          <a:bodyPr wrap="square" lIns="0" tIns="0" rIns="0" bIns="0" rtlCol="0">
            <a:spAutoFit/>
          </a:bodyPr>
          <a:lstStyle/>
          <a:p>
            <a:r>
              <a:rPr lang="en-GB" sz="2800" dirty="0">
                <a:solidFill>
                  <a:schemeClr val="tx2">
                    <a:lumMod val="50000"/>
                  </a:schemeClr>
                </a:solidFill>
                <a:latin typeface="+mn-lt"/>
              </a:rPr>
              <a:t>X</a:t>
            </a:r>
          </a:p>
        </p:txBody>
      </p:sp>
      <p:sp>
        <p:nvSpPr>
          <p:cNvPr id="45" name="TextBox 44"/>
          <p:cNvSpPr txBox="1"/>
          <p:nvPr/>
        </p:nvSpPr>
        <p:spPr>
          <a:xfrm>
            <a:off x="12261044" y="5568001"/>
            <a:ext cx="369332" cy="430887"/>
          </a:xfrm>
          <a:prstGeom prst="rect">
            <a:avLst/>
          </a:prstGeom>
          <a:noFill/>
        </p:spPr>
        <p:txBody>
          <a:bodyPr wrap="square" lIns="0" tIns="0" rIns="0" bIns="0" rtlCol="0">
            <a:spAutoFit/>
          </a:bodyPr>
          <a:lstStyle/>
          <a:p>
            <a:r>
              <a:rPr lang="en-GB" sz="2800" dirty="0">
                <a:solidFill>
                  <a:schemeClr val="tx2">
                    <a:lumMod val="50000"/>
                  </a:schemeClr>
                </a:solidFill>
                <a:latin typeface="+mn-lt"/>
              </a:rPr>
              <a:t>X</a:t>
            </a:r>
          </a:p>
        </p:txBody>
      </p:sp>
      <p:sp>
        <p:nvSpPr>
          <p:cNvPr id="46" name="TextBox 45"/>
          <p:cNvSpPr txBox="1"/>
          <p:nvPr/>
        </p:nvSpPr>
        <p:spPr>
          <a:xfrm>
            <a:off x="16640714" y="5663391"/>
            <a:ext cx="369332" cy="430887"/>
          </a:xfrm>
          <a:prstGeom prst="rect">
            <a:avLst/>
          </a:prstGeom>
          <a:noFill/>
        </p:spPr>
        <p:txBody>
          <a:bodyPr wrap="square" lIns="0" tIns="0" rIns="0" bIns="0" rtlCol="0">
            <a:spAutoFit/>
          </a:bodyPr>
          <a:lstStyle/>
          <a:p>
            <a:r>
              <a:rPr lang="en-GB" sz="2800" dirty="0">
                <a:solidFill>
                  <a:schemeClr val="tx2">
                    <a:lumMod val="50000"/>
                  </a:schemeClr>
                </a:solidFill>
                <a:latin typeface="+mn-lt"/>
              </a:rPr>
              <a:t>=</a:t>
            </a:r>
          </a:p>
        </p:txBody>
      </p:sp>
      <p:sp>
        <p:nvSpPr>
          <p:cNvPr id="47" name="Oval 46"/>
          <p:cNvSpPr/>
          <p:nvPr/>
        </p:nvSpPr>
        <p:spPr bwMode="auto">
          <a:xfrm>
            <a:off x="17517342" y="4305282"/>
            <a:ext cx="3024000" cy="3024000"/>
          </a:xfrm>
          <a:prstGeom prst="ellipse">
            <a:avLst/>
          </a:prstGeom>
          <a:solidFill>
            <a:schemeClr val="accent1"/>
          </a:solidFill>
          <a:ln w="254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defTabSz="1828800" fontAlgn="base">
              <a:spcBef>
                <a:spcPct val="0"/>
              </a:spcBef>
              <a:spcAft>
                <a:spcPct val="0"/>
              </a:spcAft>
            </a:pPr>
            <a:endParaRPr lang="en-GB" sz="7200">
              <a:solidFill>
                <a:schemeClr val="bg2"/>
              </a:solidFill>
              <a:latin typeface="Arial" pitchFamily="34" charset="0"/>
            </a:endParaRPr>
          </a:p>
        </p:txBody>
      </p:sp>
      <p:sp>
        <p:nvSpPr>
          <p:cNvPr id="48" name="TextBox 47"/>
          <p:cNvSpPr txBox="1"/>
          <p:nvPr/>
        </p:nvSpPr>
        <p:spPr>
          <a:xfrm>
            <a:off x="18185483" y="5607959"/>
            <a:ext cx="1795914" cy="492443"/>
          </a:xfrm>
          <a:prstGeom prst="rect">
            <a:avLst/>
          </a:prstGeom>
          <a:noFill/>
        </p:spPr>
        <p:txBody>
          <a:bodyPr wrap="square" lIns="0" tIns="0" rIns="0" bIns="0" rtlCol="0">
            <a:spAutoFit/>
          </a:bodyPr>
          <a:lstStyle/>
          <a:p>
            <a:pPr algn="ctr"/>
            <a:r>
              <a:rPr lang="en-GB" sz="3200" b="1" dirty="0">
                <a:solidFill>
                  <a:schemeClr val="bg1"/>
                </a:solidFill>
                <a:latin typeface="+mn-lt"/>
              </a:rPr>
              <a:t>£69M</a:t>
            </a:r>
          </a:p>
        </p:txBody>
      </p:sp>
      <p:sp>
        <p:nvSpPr>
          <p:cNvPr id="49" name="TextBox 48"/>
          <p:cNvSpPr txBox="1"/>
          <p:nvPr/>
        </p:nvSpPr>
        <p:spPr>
          <a:xfrm>
            <a:off x="17515898" y="7666863"/>
            <a:ext cx="3024000" cy="861774"/>
          </a:xfrm>
          <a:prstGeom prst="rect">
            <a:avLst/>
          </a:prstGeom>
          <a:noFill/>
        </p:spPr>
        <p:txBody>
          <a:bodyPr wrap="square" lIns="0" tIns="0" rIns="0" bIns="0" rtlCol="0">
            <a:spAutoFit/>
          </a:bodyPr>
          <a:lstStyle/>
          <a:p>
            <a:pPr algn="ctr"/>
            <a:r>
              <a:rPr lang="en-US" sz="2800" dirty="0">
                <a:solidFill>
                  <a:schemeClr val="tx2">
                    <a:lumMod val="50000"/>
                  </a:schemeClr>
                </a:solidFill>
                <a:latin typeface="+mn-lt"/>
              </a:rPr>
              <a:t>Total donation per annum</a:t>
            </a:r>
          </a:p>
        </p:txBody>
      </p:sp>
      <p:graphicFrame>
        <p:nvGraphicFramePr>
          <p:cNvPr id="6" name="Table 5"/>
          <p:cNvGraphicFramePr>
            <a:graphicFrameLocks noGrp="1"/>
          </p:cNvGraphicFramePr>
          <p:nvPr>
            <p:extLst/>
          </p:nvPr>
        </p:nvGraphicFramePr>
        <p:xfrm>
          <a:off x="7300647" y="9249415"/>
          <a:ext cx="11088950" cy="2859706"/>
        </p:xfrm>
        <a:graphic>
          <a:graphicData uri="http://schemas.openxmlformats.org/drawingml/2006/table">
            <a:tbl>
              <a:tblPr firstRow="1" firstCol="1" bandRow="1"/>
              <a:tblGrid>
                <a:gridCol w="2217790"/>
                <a:gridCol w="2217790"/>
                <a:gridCol w="2217790"/>
                <a:gridCol w="2217790"/>
                <a:gridCol w="2217790"/>
              </a:tblGrid>
              <a:tr h="554986">
                <a:tc gridSpan="5">
                  <a:txBody>
                    <a:bodyPr/>
                    <a:lstStyle/>
                    <a:p>
                      <a:pPr algn="ctr" rtl="0" fontAlgn="ctr"/>
                      <a:r>
                        <a:rPr lang="en-GB" sz="2200" b="0" i="0" u="none" strike="noStrike" dirty="0">
                          <a:solidFill>
                            <a:srgbClr val="FFFFFF"/>
                          </a:solidFill>
                          <a:effectLst/>
                          <a:latin typeface="Expert Sans Regular"/>
                        </a:rPr>
                        <a:t>Annual Collaborative Donation to Social Enterprises</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887400">
                <a:tc rowSpan="2">
                  <a:txBody>
                    <a:bodyPr/>
                    <a:lstStyle/>
                    <a:p>
                      <a:pPr algn="ctr" rtl="0" fontAlgn="ctr"/>
                      <a:r>
                        <a:rPr lang="en-US" sz="2200" b="0" i="0" u="none" strike="noStrike" dirty="0">
                          <a:solidFill>
                            <a:srgbClr val="FFFFFF"/>
                          </a:solidFill>
                          <a:effectLst/>
                          <a:latin typeface="Expert Sans Regular"/>
                        </a:rPr>
                        <a:t>Average </a:t>
                      </a:r>
                      <a:r>
                        <a:rPr lang="en-US" sz="2200" b="0" i="0" u="none" strike="noStrike" dirty="0" err="1">
                          <a:solidFill>
                            <a:srgbClr val="FFFFFF"/>
                          </a:solidFill>
                          <a:effectLst/>
                          <a:latin typeface="Expert Sans Regular"/>
                        </a:rPr>
                        <a:t>RoundUp</a:t>
                      </a:r>
                      <a:r>
                        <a:rPr lang="en-US" sz="2200" b="0" i="0" u="none" strike="noStrike" dirty="0">
                          <a:solidFill>
                            <a:srgbClr val="FFFFFF"/>
                          </a:solidFill>
                          <a:effectLst/>
                          <a:latin typeface="Expert Sans Regular"/>
                        </a:rPr>
                        <a:t> per </a:t>
                      </a:r>
                      <a:r>
                        <a:rPr lang="en-US" sz="2200" b="0" i="0" u="none" strike="noStrike" dirty="0" smtClean="0">
                          <a:solidFill>
                            <a:srgbClr val="FFFFFF"/>
                          </a:solidFill>
                          <a:effectLst/>
                          <a:latin typeface="Expert Sans Regular"/>
                        </a:rPr>
                        <a:t>user </a:t>
                      </a:r>
                      <a:r>
                        <a:rPr lang="en-US" sz="2200" b="0" i="0" u="none" strike="noStrike" dirty="0">
                          <a:solidFill>
                            <a:srgbClr val="FFFFFF"/>
                          </a:solidFill>
                          <a:effectLst/>
                          <a:latin typeface="Expert Sans Regular"/>
                        </a:rPr>
                        <a:t>per Month</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gridSpan="4">
                  <a:txBody>
                    <a:bodyPr/>
                    <a:lstStyle/>
                    <a:p>
                      <a:pPr algn="ctr" rtl="0" fontAlgn="ctr"/>
                      <a:r>
                        <a:rPr lang="en-GB" sz="2200" b="0" i="0" u="none" strike="noStrike" dirty="0">
                          <a:solidFill>
                            <a:srgbClr val="FFFFFF"/>
                          </a:solidFill>
                          <a:effectLst/>
                          <a:latin typeface="Expert Sans Regular"/>
                        </a:rPr>
                        <a:t>Adoption Rate</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354330">
                <a:tc vMerge="1">
                  <a:txBody>
                    <a:bodyPr/>
                    <a:lstStyle/>
                    <a:p>
                      <a:endParaRPr lang="en-GB"/>
                    </a:p>
                  </a:txBody>
                  <a:tcPr/>
                </a:tc>
                <a:tc>
                  <a:txBody>
                    <a:bodyPr/>
                    <a:lstStyle/>
                    <a:p>
                      <a:pPr algn="ctr" rtl="0" fontAlgn="ctr"/>
                      <a:r>
                        <a:rPr lang="en-GB" sz="2200" b="0" i="0" u="none" strike="noStrike">
                          <a:solidFill>
                            <a:srgbClr val="FFFFFF"/>
                          </a:solidFill>
                          <a:effectLst/>
                          <a:latin typeface="Expert Sans Regular"/>
                        </a:rPr>
                        <a:t>1%</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a:txBody>
                    <a:bodyPr/>
                    <a:lstStyle/>
                    <a:p>
                      <a:pPr algn="ctr" rtl="0" fontAlgn="ctr"/>
                      <a:r>
                        <a:rPr lang="en-GB" sz="2200" b="0" i="0" u="none" strike="noStrike">
                          <a:solidFill>
                            <a:srgbClr val="FFFFFF"/>
                          </a:solidFill>
                          <a:effectLst/>
                          <a:latin typeface="Expert Sans Regular"/>
                        </a:rPr>
                        <a:t>2%</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a:txBody>
                    <a:bodyPr/>
                    <a:lstStyle/>
                    <a:p>
                      <a:pPr algn="ctr" rtl="0" fontAlgn="ctr"/>
                      <a:r>
                        <a:rPr lang="en-GB" sz="2200" b="0" i="0" u="none" strike="noStrike">
                          <a:solidFill>
                            <a:srgbClr val="FFFFFF"/>
                          </a:solidFill>
                          <a:effectLst/>
                          <a:latin typeface="Expert Sans Regular"/>
                        </a:rPr>
                        <a:t>5%</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c>
                  <a:txBody>
                    <a:bodyPr/>
                    <a:lstStyle/>
                    <a:p>
                      <a:pPr algn="ctr" rtl="0" fontAlgn="ctr"/>
                      <a:r>
                        <a:rPr lang="en-GB" sz="2200" b="0" i="0" u="none" strike="noStrike" dirty="0">
                          <a:solidFill>
                            <a:srgbClr val="FFFFFF"/>
                          </a:solidFill>
                          <a:effectLst/>
                          <a:latin typeface="Expert Sans Regular"/>
                        </a:rPr>
                        <a:t>10%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solidFill>
                      <a:schemeClr val="accent1"/>
                    </a:solidFill>
                  </a:tcPr>
                </a:tc>
              </a:tr>
              <a:tr h="354330">
                <a:tc>
                  <a:txBody>
                    <a:bodyPr/>
                    <a:lstStyle/>
                    <a:p>
                      <a:pPr algn="ctr" rtl="0" fontAlgn="ctr"/>
                      <a:r>
                        <a:rPr lang="en-GB" sz="2200" b="0" i="0" u="none" strike="noStrike">
                          <a:solidFill>
                            <a:srgbClr val="4B4B4B"/>
                          </a:solidFill>
                          <a:effectLst/>
                          <a:latin typeface="Expert Sans Regular"/>
                        </a:rPr>
                        <a:t>£1</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£2,760,000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£5,520,000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£13,800,000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£27,600,000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r>
              <a:tr h="354330">
                <a:tc>
                  <a:txBody>
                    <a:bodyPr/>
                    <a:lstStyle/>
                    <a:p>
                      <a:pPr algn="ctr" rtl="0" fontAlgn="ctr"/>
                      <a:r>
                        <a:rPr lang="en-GB" sz="2200" b="0" i="0" u="none" strike="noStrike">
                          <a:solidFill>
                            <a:srgbClr val="4B4B4B"/>
                          </a:solidFill>
                          <a:effectLst/>
                          <a:latin typeface="Expert Sans Regular"/>
                        </a:rPr>
                        <a:t>£2</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dirty="0">
                          <a:solidFill>
                            <a:srgbClr val="4B4B4B"/>
                          </a:solidFill>
                          <a:effectLst/>
                          <a:latin typeface="Expert Sans Regular"/>
                        </a:rPr>
                        <a:t>£5,520,000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£11,040,000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£27,600,000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£55,200,000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r>
              <a:tr h="354330">
                <a:tc>
                  <a:txBody>
                    <a:bodyPr/>
                    <a:lstStyle/>
                    <a:p>
                      <a:pPr algn="ctr" rtl="0" fontAlgn="ctr"/>
                      <a:r>
                        <a:rPr lang="en-GB" sz="2200" b="0" i="0" u="none" strike="noStrike" dirty="0">
                          <a:solidFill>
                            <a:srgbClr val="4B4B4B"/>
                          </a:solidFill>
                          <a:effectLst/>
                          <a:latin typeface="Expert Sans Regular"/>
                        </a:rPr>
                        <a:t>£5</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£13,800,000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£27,600,000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a:solidFill>
                            <a:srgbClr val="4B4B4B"/>
                          </a:solidFill>
                          <a:effectLst/>
                          <a:latin typeface="Expert Sans Regular"/>
                        </a:rPr>
                        <a:t>£69,000,000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c>
                  <a:txBody>
                    <a:bodyPr/>
                    <a:lstStyle/>
                    <a:p>
                      <a:pPr algn="ctr" rtl="0" fontAlgn="ctr"/>
                      <a:r>
                        <a:rPr lang="en-GB" sz="2200" b="0" i="0" u="none" strike="noStrike" dirty="0">
                          <a:solidFill>
                            <a:srgbClr val="4B4B4B"/>
                          </a:solidFill>
                          <a:effectLst/>
                          <a:latin typeface="Expert Sans Regular"/>
                        </a:rPr>
                        <a:t>£138,000,000</a:t>
                      </a:r>
                    </a:p>
                  </a:txBody>
                  <a:tcPr marL="19050" marR="19050" marT="19050" marB="0" anchor="ctr">
                    <a:lnL w="12700" cap="flat" cmpd="sng" algn="ctr">
                      <a:solidFill>
                        <a:srgbClr val="4B4B4B"/>
                      </a:solidFill>
                      <a:prstDash val="solid"/>
                      <a:round/>
                      <a:headEnd type="none" w="med" len="med"/>
                      <a:tailEnd type="none" w="med" len="med"/>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w="12700" cap="flat" cmpd="sng" algn="ctr">
                      <a:solidFill>
                        <a:srgbClr val="4B4B4B"/>
                      </a:solidFill>
                      <a:prstDash val="solid"/>
                      <a:round/>
                      <a:headEnd type="none" w="med" len="med"/>
                      <a:tailEnd type="none" w="med" len="med"/>
                    </a:lnB>
                  </a:tcPr>
                </a:tc>
              </a:tr>
            </a:tbl>
          </a:graphicData>
        </a:graphic>
      </p:graphicFrame>
      <p:sp>
        <p:nvSpPr>
          <p:cNvPr id="32" name="Rectangle 2"/>
          <p:cNvSpPr txBox="1">
            <a:spLocks noChangeArrowheads="1"/>
          </p:cNvSpPr>
          <p:nvPr/>
        </p:nvSpPr>
        <p:spPr bwMode="auto">
          <a:xfrm>
            <a:off x="2664418" y="619557"/>
            <a:ext cx="17875480" cy="123110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3000" b="0">
                <a:solidFill>
                  <a:schemeClr val="accent1"/>
                </a:solidFill>
                <a:latin typeface="+mj-lt"/>
                <a:ea typeface="+mj-ea"/>
                <a:cs typeface="+mj-cs"/>
              </a:defRPr>
            </a:lvl1pPr>
            <a:lvl2pPr algn="l" rtl="0" eaLnBrk="1" fontAlgn="base" hangingPunct="1">
              <a:spcBef>
                <a:spcPct val="0"/>
              </a:spcBef>
              <a:spcAft>
                <a:spcPct val="0"/>
              </a:spcAft>
              <a:defRPr sz="3200">
                <a:solidFill>
                  <a:schemeClr val="tx2"/>
                </a:solidFill>
                <a:latin typeface="Arial" pitchFamily="34" charset="0"/>
              </a:defRPr>
            </a:lvl2pPr>
            <a:lvl3pPr algn="l" rtl="0" eaLnBrk="1" fontAlgn="base" hangingPunct="1">
              <a:spcBef>
                <a:spcPct val="0"/>
              </a:spcBef>
              <a:spcAft>
                <a:spcPct val="0"/>
              </a:spcAft>
              <a:defRPr sz="3200">
                <a:solidFill>
                  <a:schemeClr val="tx2"/>
                </a:solidFill>
                <a:latin typeface="Arial" pitchFamily="34" charset="0"/>
              </a:defRPr>
            </a:lvl3pPr>
            <a:lvl4pPr algn="l" rtl="0" eaLnBrk="1" fontAlgn="base" hangingPunct="1">
              <a:spcBef>
                <a:spcPct val="0"/>
              </a:spcBef>
              <a:spcAft>
                <a:spcPct val="0"/>
              </a:spcAft>
              <a:defRPr sz="3200">
                <a:solidFill>
                  <a:schemeClr val="tx2"/>
                </a:solidFill>
                <a:latin typeface="Arial" pitchFamily="34" charset="0"/>
              </a:defRPr>
            </a:lvl4pPr>
            <a:lvl5pPr algn="l" rtl="0" eaLnBrk="1" fontAlgn="base" hangingPunct="1">
              <a:spcBef>
                <a:spcPct val="0"/>
              </a:spcBef>
              <a:spcAft>
                <a:spcPct val="0"/>
              </a:spcAft>
              <a:defRPr sz="3200">
                <a:solidFill>
                  <a:schemeClr val="tx2"/>
                </a:solidFill>
                <a:latin typeface="Arial" pitchFamily="34" charset="0"/>
              </a:defRPr>
            </a:lvl5pPr>
            <a:lvl6pPr marL="457200" algn="l" rtl="0" eaLnBrk="1" fontAlgn="base" hangingPunct="1">
              <a:spcBef>
                <a:spcPct val="0"/>
              </a:spcBef>
              <a:spcAft>
                <a:spcPct val="0"/>
              </a:spcAft>
              <a:defRPr sz="3600">
                <a:solidFill>
                  <a:schemeClr val="tx2"/>
                </a:solidFill>
                <a:latin typeface="Arial" pitchFamily="34" charset="0"/>
              </a:defRPr>
            </a:lvl6pPr>
            <a:lvl7pPr marL="914400" algn="l" rtl="0" eaLnBrk="1" fontAlgn="base" hangingPunct="1">
              <a:spcBef>
                <a:spcPct val="0"/>
              </a:spcBef>
              <a:spcAft>
                <a:spcPct val="0"/>
              </a:spcAft>
              <a:defRPr sz="3600">
                <a:solidFill>
                  <a:schemeClr val="tx2"/>
                </a:solidFill>
                <a:latin typeface="Arial" pitchFamily="34" charset="0"/>
              </a:defRPr>
            </a:lvl7pPr>
            <a:lvl8pPr marL="1371600" algn="l" rtl="0" eaLnBrk="1" fontAlgn="base" hangingPunct="1">
              <a:spcBef>
                <a:spcPct val="0"/>
              </a:spcBef>
              <a:spcAft>
                <a:spcPct val="0"/>
              </a:spcAft>
              <a:defRPr sz="3600">
                <a:solidFill>
                  <a:schemeClr val="tx2"/>
                </a:solidFill>
                <a:latin typeface="Arial" pitchFamily="34" charset="0"/>
              </a:defRPr>
            </a:lvl8pPr>
            <a:lvl9pPr marL="1828800" algn="l" rtl="0" eaLnBrk="1" fontAlgn="base" hangingPunct="1">
              <a:spcBef>
                <a:spcPct val="0"/>
              </a:spcBef>
              <a:spcAft>
                <a:spcPct val="0"/>
              </a:spcAft>
              <a:defRPr sz="3600">
                <a:solidFill>
                  <a:schemeClr val="tx2"/>
                </a:solidFill>
                <a:latin typeface="Arial" pitchFamily="34" charset="0"/>
              </a:defRPr>
            </a:lvl9pPr>
          </a:lstStyle>
          <a:p>
            <a:r>
              <a:rPr lang="en-US" sz="4000" dirty="0"/>
              <a:t>Even if only a fraction of current Barclays users adopt </a:t>
            </a:r>
            <a:r>
              <a:rPr lang="en-US" sz="4000" dirty="0" err="1"/>
              <a:t>RoundUp</a:t>
            </a:r>
            <a:r>
              <a:rPr lang="en-US" sz="4000" dirty="0"/>
              <a:t> the social impact would be very significant</a:t>
            </a:r>
            <a:endParaRPr lang="en-GB" sz="4000" dirty="0"/>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35201" y="435271"/>
            <a:ext cx="1344114" cy="1265222"/>
          </a:xfrm>
          <a:prstGeom prst="rect">
            <a:avLst/>
          </a:prstGeom>
        </p:spPr>
      </p:pic>
      <p:cxnSp>
        <p:nvCxnSpPr>
          <p:cNvPr id="36" name="Straight Connector 35"/>
          <p:cNvCxnSpPr/>
          <p:nvPr/>
        </p:nvCxnSpPr>
        <p:spPr bwMode="auto">
          <a:xfrm>
            <a:off x="4338731" y="9042400"/>
            <a:ext cx="16415154" cy="0"/>
          </a:xfrm>
          <a:prstGeom prst="line">
            <a:avLst/>
          </a:prstGeom>
          <a:noFill/>
          <a:ln w="254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378823611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a:stretch/>
        </p:blipFill>
        <p:spPr>
          <a:xfrm>
            <a:off x="17645792" y="4532108"/>
            <a:ext cx="2101576" cy="2101576"/>
          </a:xfrm>
          <a:prstGeom prst="rect">
            <a:avLst/>
          </a:prstGeom>
          <a:noFill/>
          <a:ln>
            <a:noFill/>
          </a:ln>
        </p:spPr>
      </p:pic>
      <p:pic>
        <p:nvPicPr>
          <p:cNvPr id="152" name="Shape 152"/>
          <p:cNvPicPr preferRelativeResize="0"/>
          <p:nvPr/>
        </p:nvPicPr>
        <p:blipFill rotWithShape="1">
          <a:blip r:embed="rId4">
            <a:alphaModFix/>
          </a:blip>
          <a:srcRect/>
          <a:stretch/>
        </p:blipFill>
        <p:spPr>
          <a:xfrm>
            <a:off x="7668684" y="5606397"/>
            <a:ext cx="945096" cy="610746"/>
          </a:xfrm>
          <a:prstGeom prst="rect">
            <a:avLst/>
          </a:prstGeom>
          <a:noFill/>
          <a:ln>
            <a:noFill/>
          </a:ln>
        </p:spPr>
      </p:pic>
      <p:pic>
        <p:nvPicPr>
          <p:cNvPr id="153" name="Shape 153"/>
          <p:cNvPicPr preferRelativeResize="0"/>
          <p:nvPr/>
        </p:nvPicPr>
        <p:blipFill rotWithShape="1">
          <a:blip r:embed="rId5">
            <a:alphaModFix/>
          </a:blip>
          <a:srcRect/>
          <a:stretch/>
        </p:blipFill>
        <p:spPr>
          <a:xfrm>
            <a:off x="8576119" y="5582897"/>
            <a:ext cx="1018170" cy="652794"/>
          </a:xfrm>
          <a:prstGeom prst="rect">
            <a:avLst/>
          </a:prstGeom>
          <a:noFill/>
          <a:ln>
            <a:noFill/>
          </a:ln>
        </p:spPr>
      </p:pic>
      <p:sp>
        <p:nvSpPr>
          <p:cNvPr id="154" name="Shape 154"/>
          <p:cNvSpPr txBox="1"/>
          <p:nvPr/>
        </p:nvSpPr>
        <p:spPr>
          <a:xfrm>
            <a:off x="15421148" y="3776914"/>
            <a:ext cx="6428096" cy="738664"/>
          </a:xfrm>
          <a:prstGeom prst="rect">
            <a:avLst/>
          </a:prstGeom>
          <a:noFill/>
          <a:ln>
            <a:noFill/>
          </a:ln>
        </p:spPr>
        <p:txBody>
          <a:bodyPr lIns="182850" tIns="91400" rIns="182850" bIns="91400" anchor="t" anchorCtr="0">
            <a:noAutofit/>
          </a:bodyPr>
          <a:lstStyle/>
          <a:p>
            <a:pPr algn="ctr">
              <a:buClr>
                <a:schemeClr val="dk1"/>
              </a:buClr>
              <a:buSzPct val="25000"/>
            </a:pPr>
            <a:r>
              <a:rPr lang="en-US" sz="3200" b="1" dirty="0">
                <a:solidFill>
                  <a:schemeClr val="dk1"/>
                </a:solidFill>
                <a:latin typeface="Calibri"/>
                <a:ea typeface="Calibri"/>
                <a:cs typeface="Calibri"/>
                <a:sym typeface="Calibri"/>
              </a:rPr>
              <a:t>Fighting Poverty in Africa Portfolio</a:t>
            </a:r>
          </a:p>
        </p:txBody>
      </p:sp>
      <p:pic>
        <p:nvPicPr>
          <p:cNvPr id="156" name="Shape 156"/>
          <p:cNvPicPr preferRelativeResize="0"/>
          <p:nvPr/>
        </p:nvPicPr>
        <p:blipFill rotWithShape="1">
          <a:blip r:embed="rId6">
            <a:alphaModFix/>
          </a:blip>
          <a:srcRect/>
          <a:stretch/>
        </p:blipFill>
        <p:spPr>
          <a:xfrm>
            <a:off x="18001983" y="6817851"/>
            <a:ext cx="1136622" cy="1189918"/>
          </a:xfrm>
          <a:prstGeom prst="rect">
            <a:avLst/>
          </a:prstGeom>
          <a:noFill/>
          <a:ln>
            <a:noFill/>
          </a:ln>
        </p:spPr>
      </p:pic>
      <p:pic>
        <p:nvPicPr>
          <p:cNvPr id="157" name="Shape 157"/>
          <p:cNvPicPr preferRelativeResize="0"/>
          <p:nvPr/>
        </p:nvPicPr>
        <p:blipFill rotWithShape="1">
          <a:blip r:embed="rId7">
            <a:alphaModFix/>
          </a:blip>
          <a:srcRect/>
          <a:stretch/>
        </p:blipFill>
        <p:spPr>
          <a:xfrm>
            <a:off x="19531121" y="6817850"/>
            <a:ext cx="1069790" cy="1190828"/>
          </a:xfrm>
          <a:prstGeom prst="rect">
            <a:avLst/>
          </a:prstGeom>
          <a:noFill/>
          <a:ln>
            <a:noFill/>
          </a:ln>
        </p:spPr>
      </p:pic>
      <p:sp>
        <p:nvSpPr>
          <p:cNvPr id="158" name="Shape 158"/>
          <p:cNvSpPr txBox="1"/>
          <p:nvPr/>
        </p:nvSpPr>
        <p:spPr>
          <a:xfrm>
            <a:off x="16572678" y="7814394"/>
            <a:ext cx="1357420" cy="923328"/>
          </a:xfrm>
          <a:prstGeom prst="rect">
            <a:avLst/>
          </a:prstGeom>
          <a:noFill/>
          <a:ln>
            <a:noFill/>
          </a:ln>
        </p:spPr>
        <p:txBody>
          <a:bodyPr lIns="182850" tIns="91400" rIns="182850" bIns="91400" anchor="t" anchorCtr="0">
            <a:noAutofit/>
          </a:bodyPr>
          <a:lstStyle/>
          <a:p>
            <a:pPr algn="ctr">
              <a:buClr>
                <a:schemeClr val="dk1"/>
              </a:buClr>
              <a:buSzPct val="25000"/>
            </a:pPr>
            <a:r>
              <a:rPr lang="en-US" sz="2400" b="1" dirty="0">
                <a:solidFill>
                  <a:schemeClr val="dk1"/>
                </a:solidFill>
                <a:latin typeface="Calibri"/>
                <a:ea typeface="Calibri"/>
                <a:cs typeface="Calibri"/>
                <a:sym typeface="Calibri"/>
              </a:rPr>
              <a:t>Clean Water</a:t>
            </a:r>
          </a:p>
        </p:txBody>
      </p:sp>
      <p:sp>
        <p:nvSpPr>
          <p:cNvPr id="159" name="Shape 159"/>
          <p:cNvSpPr txBox="1"/>
          <p:nvPr/>
        </p:nvSpPr>
        <p:spPr>
          <a:xfrm>
            <a:off x="18131791" y="7955202"/>
            <a:ext cx="1006814" cy="553996"/>
          </a:xfrm>
          <a:prstGeom prst="rect">
            <a:avLst/>
          </a:prstGeom>
          <a:noFill/>
          <a:ln>
            <a:noFill/>
          </a:ln>
        </p:spPr>
        <p:txBody>
          <a:bodyPr lIns="182850" tIns="91400" rIns="182850" bIns="91400" anchor="t" anchorCtr="0">
            <a:noAutofit/>
          </a:bodyPr>
          <a:lstStyle/>
          <a:p>
            <a:pPr>
              <a:buClr>
                <a:schemeClr val="dk1"/>
              </a:buClr>
              <a:buSzPct val="25000"/>
            </a:pPr>
            <a:r>
              <a:rPr lang="en-US" sz="2400" b="1" dirty="0">
                <a:solidFill>
                  <a:schemeClr val="dk1"/>
                </a:solidFill>
                <a:latin typeface="Calibri"/>
                <a:ea typeface="Calibri"/>
                <a:cs typeface="Calibri"/>
                <a:sym typeface="Calibri"/>
              </a:rPr>
              <a:t>Food</a:t>
            </a:r>
          </a:p>
        </p:txBody>
      </p:sp>
      <p:sp>
        <p:nvSpPr>
          <p:cNvPr id="160" name="Shape 160"/>
          <p:cNvSpPr txBox="1"/>
          <p:nvPr/>
        </p:nvSpPr>
        <p:spPr>
          <a:xfrm>
            <a:off x="19394968" y="7914384"/>
            <a:ext cx="1276120" cy="553996"/>
          </a:xfrm>
          <a:prstGeom prst="rect">
            <a:avLst/>
          </a:prstGeom>
          <a:noFill/>
          <a:ln>
            <a:noFill/>
          </a:ln>
        </p:spPr>
        <p:txBody>
          <a:bodyPr lIns="182850" tIns="91400" rIns="182850" bIns="91400" anchor="t" anchorCtr="0">
            <a:noAutofit/>
          </a:bodyPr>
          <a:lstStyle/>
          <a:p>
            <a:pPr>
              <a:buClr>
                <a:schemeClr val="dk1"/>
              </a:buClr>
              <a:buSzPct val="25000"/>
            </a:pPr>
            <a:r>
              <a:rPr lang="en-US" sz="2400" b="1" dirty="0">
                <a:solidFill>
                  <a:schemeClr val="dk1"/>
                </a:solidFill>
                <a:latin typeface="Calibri"/>
                <a:ea typeface="Calibri"/>
                <a:cs typeface="Calibri"/>
                <a:sym typeface="Calibri"/>
              </a:rPr>
              <a:t>Shelter</a:t>
            </a:r>
          </a:p>
        </p:txBody>
      </p:sp>
      <p:sp>
        <p:nvSpPr>
          <p:cNvPr id="161" name="Shape 161"/>
          <p:cNvSpPr/>
          <p:nvPr/>
        </p:nvSpPr>
        <p:spPr>
          <a:xfrm>
            <a:off x="15421155" y="3053750"/>
            <a:ext cx="6428086" cy="6711348"/>
          </a:xfrm>
          <a:prstGeom prst="roundRect">
            <a:avLst>
              <a:gd name="adj" fmla="val 16667"/>
            </a:avLst>
          </a:prstGeom>
          <a:noFill/>
          <a:ln w="38100" cap="flat" cmpd="sng">
            <a:solidFill>
              <a:schemeClr val="accent1"/>
            </a:solidFill>
            <a:prstDash val="solid"/>
            <a:miter/>
            <a:headEnd type="none" w="med" len="med"/>
            <a:tailEnd type="none" w="med" len="med"/>
          </a:ln>
        </p:spPr>
        <p:txBody>
          <a:bodyPr lIns="182850" tIns="91400" rIns="182850" bIns="91400" anchor="ctr" anchorCtr="0">
            <a:noAutofit/>
          </a:bodyPr>
          <a:lstStyle/>
          <a:p>
            <a:pPr algn="ctr">
              <a:buClr>
                <a:schemeClr val="dk1"/>
              </a:buClr>
            </a:pPr>
            <a:endParaRPr sz="3600">
              <a:solidFill>
                <a:schemeClr val="dk1"/>
              </a:solidFill>
              <a:latin typeface="Calibri"/>
              <a:ea typeface="Calibri"/>
              <a:cs typeface="Calibri"/>
              <a:sym typeface="Calibri"/>
            </a:endParaRPr>
          </a:p>
        </p:txBody>
      </p:sp>
      <p:pic>
        <p:nvPicPr>
          <p:cNvPr id="162" name="Shape 162"/>
          <p:cNvPicPr preferRelativeResize="0"/>
          <p:nvPr/>
        </p:nvPicPr>
        <p:blipFill rotWithShape="1">
          <a:blip r:embed="rId8">
            <a:alphaModFix/>
          </a:blip>
          <a:srcRect/>
          <a:stretch/>
        </p:blipFill>
        <p:spPr>
          <a:xfrm>
            <a:off x="10301828" y="4671821"/>
            <a:ext cx="3140228" cy="2955910"/>
          </a:xfrm>
          <a:prstGeom prst="rect">
            <a:avLst/>
          </a:prstGeom>
          <a:noFill/>
          <a:ln>
            <a:noFill/>
          </a:ln>
        </p:spPr>
      </p:pic>
      <p:cxnSp>
        <p:nvCxnSpPr>
          <p:cNvPr id="163" name="Shape 163"/>
          <p:cNvCxnSpPr/>
          <p:nvPr/>
        </p:nvCxnSpPr>
        <p:spPr>
          <a:xfrm>
            <a:off x="13310556" y="6418750"/>
            <a:ext cx="2110592" cy="0"/>
          </a:xfrm>
          <a:prstGeom prst="straightConnector1">
            <a:avLst/>
          </a:prstGeom>
          <a:noFill/>
          <a:ln w="63500" cap="flat" cmpd="sng">
            <a:solidFill>
              <a:schemeClr val="accent1"/>
            </a:solidFill>
            <a:prstDash val="solid"/>
            <a:miter/>
            <a:headEnd type="none" w="med" len="med"/>
            <a:tailEnd type="triangle" w="lg" len="lg"/>
          </a:ln>
        </p:spPr>
      </p:cxnSp>
      <p:cxnSp>
        <p:nvCxnSpPr>
          <p:cNvPr id="164" name="Shape 164"/>
          <p:cNvCxnSpPr/>
          <p:nvPr/>
        </p:nvCxnSpPr>
        <p:spPr>
          <a:xfrm>
            <a:off x="7235392" y="6418750"/>
            <a:ext cx="3066436" cy="0"/>
          </a:xfrm>
          <a:prstGeom prst="straightConnector1">
            <a:avLst/>
          </a:prstGeom>
          <a:noFill/>
          <a:ln w="63500" cap="flat" cmpd="sng">
            <a:solidFill>
              <a:schemeClr val="accent1"/>
            </a:solidFill>
            <a:prstDash val="solid"/>
            <a:miter/>
            <a:headEnd type="none" w="med" len="med"/>
            <a:tailEnd type="triangle" w="lg" len="lg"/>
          </a:ln>
        </p:spPr>
      </p:cxnSp>
      <p:cxnSp>
        <p:nvCxnSpPr>
          <p:cNvPr id="165" name="Shape 165"/>
          <p:cNvCxnSpPr>
            <a:stCxn id="161" idx="2"/>
          </p:cNvCxnSpPr>
          <p:nvPr/>
        </p:nvCxnSpPr>
        <p:spPr>
          <a:xfrm rot="5400000" flipH="1">
            <a:off x="11342198" y="2472098"/>
            <a:ext cx="1757400" cy="12828600"/>
          </a:xfrm>
          <a:prstGeom prst="bentConnector3">
            <a:avLst>
              <a:gd name="adj1" fmla="val -138915"/>
            </a:avLst>
          </a:prstGeom>
          <a:noFill/>
          <a:ln w="63500" cap="flat" cmpd="sng">
            <a:solidFill>
              <a:schemeClr val="accent1"/>
            </a:solidFill>
            <a:prstDash val="solid"/>
            <a:miter/>
            <a:headEnd type="none" w="med" len="med"/>
            <a:tailEnd type="triangle" w="lg" len="lg"/>
          </a:ln>
        </p:spPr>
      </p:cxnSp>
      <p:pic>
        <p:nvPicPr>
          <p:cNvPr id="166" name="Shape 166"/>
          <p:cNvPicPr preferRelativeResize="0"/>
          <p:nvPr/>
        </p:nvPicPr>
        <p:blipFill rotWithShape="1">
          <a:blip r:embed="rId9">
            <a:alphaModFix/>
          </a:blip>
          <a:srcRect/>
          <a:stretch/>
        </p:blipFill>
        <p:spPr>
          <a:xfrm>
            <a:off x="5510341" y="6839635"/>
            <a:ext cx="592530" cy="1168134"/>
          </a:xfrm>
          <a:prstGeom prst="rect">
            <a:avLst/>
          </a:prstGeom>
          <a:noFill/>
          <a:ln>
            <a:noFill/>
          </a:ln>
        </p:spPr>
      </p:pic>
      <p:sp>
        <p:nvSpPr>
          <p:cNvPr id="167" name="Shape 167"/>
          <p:cNvSpPr txBox="1"/>
          <p:nvPr/>
        </p:nvSpPr>
        <p:spPr>
          <a:xfrm>
            <a:off x="9411556" y="12401538"/>
            <a:ext cx="5520996" cy="738664"/>
          </a:xfrm>
          <a:prstGeom prst="rect">
            <a:avLst/>
          </a:prstGeom>
          <a:noFill/>
          <a:ln>
            <a:noFill/>
          </a:ln>
        </p:spPr>
        <p:txBody>
          <a:bodyPr lIns="182850" tIns="91400" rIns="182850" bIns="91400" anchor="t" anchorCtr="0">
            <a:noAutofit/>
          </a:bodyPr>
          <a:lstStyle/>
          <a:p>
            <a:pPr>
              <a:buClr>
                <a:schemeClr val="dk1"/>
              </a:buClr>
              <a:buSzPct val="25000"/>
            </a:pPr>
            <a:r>
              <a:rPr lang="en-US" sz="3600" b="1">
                <a:solidFill>
                  <a:schemeClr val="dk1"/>
                </a:solidFill>
                <a:latin typeface="Calibri"/>
                <a:ea typeface="Calibri"/>
                <a:cs typeface="Calibri"/>
                <a:sym typeface="Calibri"/>
              </a:rPr>
              <a:t>Feedback on Social Impact</a:t>
            </a:r>
          </a:p>
        </p:txBody>
      </p:sp>
      <p:pic>
        <p:nvPicPr>
          <p:cNvPr id="168" name="Shape 168"/>
          <p:cNvPicPr preferRelativeResize="0"/>
          <p:nvPr/>
        </p:nvPicPr>
        <p:blipFill rotWithShape="1">
          <a:blip r:embed="rId10">
            <a:alphaModFix/>
          </a:blip>
          <a:srcRect/>
          <a:stretch/>
        </p:blipFill>
        <p:spPr>
          <a:xfrm>
            <a:off x="8814253" y="10070715"/>
            <a:ext cx="1560070" cy="1474974"/>
          </a:xfrm>
          <a:prstGeom prst="rect">
            <a:avLst/>
          </a:prstGeom>
          <a:noFill/>
          <a:ln>
            <a:noFill/>
          </a:ln>
        </p:spPr>
      </p:pic>
      <p:sp>
        <p:nvSpPr>
          <p:cNvPr id="169" name="Shape 169"/>
          <p:cNvSpPr txBox="1"/>
          <p:nvPr/>
        </p:nvSpPr>
        <p:spPr>
          <a:xfrm>
            <a:off x="7212932" y="11332876"/>
            <a:ext cx="4679872" cy="738664"/>
          </a:xfrm>
          <a:prstGeom prst="rect">
            <a:avLst/>
          </a:prstGeom>
          <a:noFill/>
          <a:ln>
            <a:noFill/>
          </a:ln>
        </p:spPr>
        <p:txBody>
          <a:bodyPr lIns="182850" tIns="91400" rIns="182850" bIns="91400" anchor="t" anchorCtr="0">
            <a:noAutofit/>
          </a:bodyPr>
          <a:lstStyle/>
          <a:p>
            <a:pPr>
              <a:buClr>
                <a:schemeClr val="dk1"/>
              </a:buClr>
              <a:buSzPct val="25000"/>
            </a:pPr>
            <a:r>
              <a:rPr lang="en-US" sz="3600" b="1" dirty="0">
                <a:solidFill>
                  <a:schemeClr val="dk1"/>
                </a:solidFill>
                <a:latin typeface="Calibri"/>
                <a:ea typeface="Calibri"/>
                <a:cs typeface="Calibri"/>
                <a:sym typeface="Calibri"/>
              </a:rPr>
              <a:t>Quantitative Feedback</a:t>
            </a:r>
          </a:p>
        </p:txBody>
      </p:sp>
      <p:pic>
        <p:nvPicPr>
          <p:cNvPr id="170" name="Shape 170"/>
          <p:cNvPicPr preferRelativeResize="0"/>
          <p:nvPr/>
        </p:nvPicPr>
        <p:blipFill rotWithShape="1">
          <a:blip r:embed="rId11">
            <a:alphaModFix/>
          </a:blip>
          <a:srcRect/>
          <a:stretch/>
        </p:blipFill>
        <p:spPr>
          <a:xfrm>
            <a:off x="13112756" y="9832420"/>
            <a:ext cx="1819796" cy="1819796"/>
          </a:xfrm>
          <a:prstGeom prst="rect">
            <a:avLst/>
          </a:prstGeom>
          <a:noFill/>
          <a:ln>
            <a:noFill/>
          </a:ln>
        </p:spPr>
      </p:pic>
      <p:sp>
        <p:nvSpPr>
          <p:cNvPr id="171" name="Shape 171"/>
          <p:cNvSpPr txBox="1"/>
          <p:nvPr/>
        </p:nvSpPr>
        <p:spPr>
          <a:xfrm>
            <a:off x="12192001" y="11349102"/>
            <a:ext cx="4389150" cy="738664"/>
          </a:xfrm>
          <a:prstGeom prst="rect">
            <a:avLst/>
          </a:prstGeom>
          <a:noFill/>
          <a:ln>
            <a:noFill/>
          </a:ln>
        </p:spPr>
        <p:txBody>
          <a:bodyPr lIns="182850" tIns="91400" rIns="182850" bIns="91400" anchor="t" anchorCtr="0">
            <a:noAutofit/>
          </a:bodyPr>
          <a:lstStyle/>
          <a:p>
            <a:pPr>
              <a:buClr>
                <a:schemeClr val="dk1"/>
              </a:buClr>
              <a:buSzPct val="25000"/>
            </a:pPr>
            <a:r>
              <a:rPr lang="en-US" sz="3600" b="1" dirty="0">
                <a:solidFill>
                  <a:schemeClr val="dk1"/>
                </a:solidFill>
                <a:latin typeface="Calibri"/>
                <a:ea typeface="Calibri"/>
                <a:cs typeface="Calibri"/>
                <a:sym typeface="Calibri"/>
              </a:rPr>
              <a:t>Qualitative Feedback</a:t>
            </a:r>
          </a:p>
        </p:txBody>
      </p:sp>
      <p:sp>
        <p:nvSpPr>
          <p:cNvPr id="172" name="Shape 172"/>
          <p:cNvSpPr/>
          <p:nvPr/>
        </p:nvSpPr>
        <p:spPr>
          <a:xfrm>
            <a:off x="6543867" y="1221307"/>
            <a:ext cx="741870" cy="741870"/>
          </a:xfrm>
          <a:prstGeom prst="ellipse">
            <a:avLst/>
          </a:prstGeom>
          <a:solidFill>
            <a:schemeClr val="accent4"/>
          </a:solidFill>
          <a:ln w="19050" cap="flat" cmpd="sng">
            <a:solidFill>
              <a:schemeClr val="lt1"/>
            </a:solidFill>
            <a:prstDash val="solid"/>
            <a:miter/>
            <a:headEnd type="none" w="med" len="med"/>
            <a:tailEnd type="none" w="med" len="med"/>
          </a:ln>
        </p:spPr>
        <p:txBody>
          <a:bodyPr lIns="182850" tIns="91400" rIns="182850" bIns="91400" anchor="ctr" anchorCtr="0">
            <a:noAutofit/>
          </a:bodyPr>
          <a:lstStyle/>
          <a:p>
            <a:pPr algn="ctr">
              <a:buClr>
                <a:schemeClr val="lt1"/>
              </a:buClr>
              <a:buSzPct val="25000"/>
            </a:pPr>
            <a:r>
              <a:rPr lang="en-US" sz="3600">
                <a:solidFill>
                  <a:schemeClr val="lt1"/>
                </a:solidFill>
                <a:latin typeface="Calibri"/>
                <a:ea typeface="Calibri"/>
                <a:cs typeface="Calibri"/>
                <a:sym typeface="Calibri"/>
              </a:rPr>
              <a:t>1</a:t>
            </a:r>
          </a:p>
        </p:txBody>
      </p:sp>
      <p:sp>
        <p:nvSpPr>
          <p:cNvPr id="173" name="Shape 173"/>
          <p:cNvSpPr/>
          <p:nvPr/>
        </p:nvSpPr>
        <p:spPr>
          <a:xfrm>
            <a:off x="16210215" y="403237"/>
            <a:ext cx="741870" cy="741870"/>
          </a:xfrm>
          <a:prstGeom prst="ellipse">
            <a:avLst/>
          </a:prstGeom>
          <a:solidFill>
            <a:schemeClr val="accent4"/>
          </a:solidFill>
          <a:ln w="19050" cap="flat" cmpd="sng">
            <a:solidFill>
              <a:schemeClr val="lt1"/>
            </a:solidFill>
            <a:prstDash val="solid"/>
            <a:miter/>
            <a:headEnd type="none" w="med" len="med"/>
            <a:tailEnd type="none" w="med" len="med"/>
          </a:ln>
        </p:spPr>
        <p:txBody>
          <a:bodyPr lIns="182850" tIns="91400" rIns="182850" bIns="91400" anchor="ctr" anchorCtr="0">
            <a:noAutofit/>
          </a:bodyPr>
          <a:lstStyle/>
          <a:p>
            <a:pPr algn="ctr">
              <a:buClr>
                <a:schemeClr val="lt1"/>
              </a:buClr>
              <a:buSzPct val="25000"/>
            </a:pPr>
            <a:r>
              <a:rPr lang="en-US" sz="3600">
                <a:solidFill>
                  <a:schemeClr val="lt1"/>
                </a:solidFill>
                <a:latin typeface="Calibri"/>
                <a:ea typeface="Calibri"/>
                <a:cs typeface="Calibri"/>
                <a:sym typeface="Calibri"/>
              </a:rPr>
              <a:t>2</a:t>
            </a:r>
          </a:p>
        </p:txBody>
      </p:sp>
      <p:sp>
        <p:nvSpPr>
          <p:cNvPr id="175" name="Shape 175"/>
          <p:cNvSpPr/>
          <p:nvPr/>
        </p:nvSpPr>
        <p:spPr>
          <a:xfrm>
            <a:off x="4307959" y="8137547"/>
            <a:ext cx="741870" cy="741870"/>
          </a:xfrm>
          <a:prstGeom prst="ellipse">
            <a:avLst/>
          </a:prstGeom>
          <a:solidFill>
            <a:schemeClr val="accent4"/>
          </a:solidFill>
          <a:ln w="19050" cap="flat" cmpd="sng">
            <a:solidFill>
              <a:schemeClr val="lt1"/>
            </a:solidFill>
            <a:prstDash val="solid"/>
            <a:miter/>
            <a:headEnd type="none" w="med" len="med"/>
            <a:tailEnd type="none" w="med" len="med"/>
          </a:ln>
        </p:spPr>
        <p:txBody>
          <a:bodyPr lIns="182850" tIns="91400" rIns="182850" bIns="91400" anchor="ctr" anchorCtr="0">
            <a:noAutofit/>
          </a:bodyPr>
          <a:lstStyle/>
          <a:p>
            <a:pPr algn="ctr">
              <a:buClr>
                <a:schemeClr val="lt1"/>
              </a:buClr>
              <a:buSzPct val="25000"/>
            </a:pPr>
            <a:r>
              <a:rPr lang="en-US" sz="3600">
                <a:solidFill>
                  <a:schemeClr val="lt1"/>
                </a:solidFill>
                <a:latin typeface="Calibri"/>
                <a:ea typeface="Calibri"/>
                <a:cs typeface="Calibri"/>
                <a:sym typeface="Calibri"/>
              </a:rPr>
              <a:t>4</a:t>
            </a:r>
          </a:p>
        </p:txBody>
      </p:sp>
      <p:sp>
        <p:nvSpPr>
          <p:cNvPr id="176" name="Shape 176"/>
          <p:cNvSpPr txBox="1">
            <a:spLocks noGrp="1"/>
          </p:cNvSpPr>
          <p:nvPr>
            <p:ph type="title"/>
          </p:nvPr>
        </p:nvSpPr>
        <p:spPr>
          <a:xfrm>
            <a:off x="2491740" y="377837"/>
            <a:ext cx="13563076" cy="1018614"/>
          </a:xfrm>
          <a:prstGeom prst="rect">
            <a:avLst/>
          </a:prstGeom>
          <a:noFill/>
          <a:ln>
            <a:noFill/>
          </a:ln>
        </p:spPr>
        <p:txBody>
          <a:bodyPr lIns="182850" tIns="91400" rIns="182850" bIns="91400" anchor="ctr" anchorCtr="0">
            <a:noAutofit/>
          </a:bodyPr>
          <a:lstStyle/>
          <a:p>
            <a:pPr algn="l">
              <a:lnSpc>
                <a:spcPct val="90000"/>
              </a:lnSpc>
              <a:buClr>
                <a:srgbClr val="1F3864"/>
              </a:buClr>
              <a:buSzPct val="25000"/>
            </a:pPr>
            <a:r>
              <a:rPr lang="en-US" sz="4800" b="1" dirty="0">
                <a:solidFill>
                  <a:srgbClr val="1F3864"/>
                </a:solidFill>
                <a:latin typeface="Calibri"/>
                <a:ea typeface="Calibri"/>
                <a:cs typeface="Calibri"/>
                <a:sym typeface="Calibri"/>
              </a:rPr>
              <a:t>RoundUp – Final Model</a:t>
            </a:r>
          </a:p>
        </p:txBody>
      </p:sp>
      <p:pic>
        <p:nvPicPr>
          <p:cNvPr id="177" name="Shape 177"/>
          <p:cNvPicPr preferRelativeResize="0"/>
          <p:nvPr/>
        </p:nvPicPr>
        <p:blipFill rotWithShape="1">
          <a:blip r:embed="rId12">
            <a:alphaModFix/>
          </a:blip>
          <a:srcRect/>
          <a:stretch/>
        </p:blipFill>
        <p:spPr>
          <a:xfrm>
            <a:off x="5080000" y="4825999"/>
            <a:ext cx="1417840" cy="1899834"/>
          </a:xfrm>
          <a:prstGeom prst="rect">
            <a:avLst/>
          </a:prstGeom>
          <a:noFill/>
          <a:ln>
            <a:noFill/>
          </a:ln>
        </p:spPr>
      </p:pic>
      <p:sp>
        <p:nvSpPr>
          <p:cNvPr id="178" name="Shape 178"/>
          <p:cNvSpPr/>
          <p:nvPr/>
        </p:nvSpPr>
        <p:spPr>
          <a:xfrm>
            <a:off x="16288840" y="1252077"/>
            <a:ext cx="5174484" cy="1441738"/>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7071" y="0"/>
                </a:moveTo>
                <a:close/>
                <a:lnTo>
                  <a:pt x="-7071" y="120000"/>
                </a:lnTo>
              </a:path>
              <a:path w="120000" h="120000" fill="none" extrusionOk="0">
                <a:moveTo>
                  <a:pt x="-7071" y="18409"/>
                </a:moveTo>
                <a:lnTo>
                  <a:pt x="-29146" y="18410"/>
                </a:lnTo>
                <a:lnTo>
                  <a:pt x="-103917" y="303093"/>
                </a:lnTo>
              </a:path>
            </a:pathLst>
          </a:custGeom>
          <a:solidFill>
            <a:schemeClr val="lt1"/>
          </a:solidFill>
          <a:ln w="12700" cap="flat" cmpd="sng">
            <a:solidFill>
              <a:schemeClr val="accent1"/>
            </a:solidFill>
            <a:prstDash val="solid"/>
            <a:miter/>
            <a:headEnd type="none" w="med" len="med"/>
            <a:tailEnd type="none" w="med" len="med"/>
          </a:ln>
        </p:spPr>
        <p:txBody>
          <a:bodyPr lIns="182850" tIns="91400" rIns="182850" bIns="91400" anchor="ctr" anchorCtr="0">
            <a:noAutofit/>
          </a:bodyPr>
          <a:lstStyle/>
          <a:p>
            <a:pPr algn="ctr">
              <a:buSzPct val="25000"/>
            </a:pPr>
            <a:endParaRPr lang="en-US" sz="2400" dirty="0">
              <a:solidFill>
                <a:schemeClr val="dk1"/>
              </a:solidFill>
              <a:latin typeface="Calibri"/>
              <a:ea typeface="Calibri"/>
              <a:cs typeface="Calibri"/>
              <a:sym typeface="Calibri"/>
            </a:endParaRPr>
          </a:p>
        </p:txBody>
      </p:sp>
      <p:sp>
        <p:nvSpPr>
          <p:cNvPr id="179" name="Shape 179"/>
          <p:cNvSpPr/>
          <p:nvPr/>
        </p:nvSpPr>
        <p:spPr>
          <a:xfrm rot="5400000">
            <a:off x="7668225" y="986384"/>
            <a:ext cx="2629114" cy="3112980"/>
          </a:xfrm>
          <a:custGeom>
            <a:avLst/>
            <a:gdLst/>
            <a:ahLst/>
            <a:cxnLst/>
            <a:rect l="0" t="0" r="0" b="0"/>
            <a:pathLst>
              <a:path w="120000" h="120000" extrusionOk="0">
                <a:moveTo>
                  <a:pt x="0" y="0"/>
                </a:moveTo>
                <a:lnTo>
                  <a:pt x="120000" y="0"/>
                </a:lnTo>
                <a:lnTo>
                  <a:pt x="120000" y="119999"/>
                </a:lnTo>
                <a:lnTo>
                  <a:pt x="0" y="119999"/>
                </a:lnTo>
                <a:close/>
              </a:path>
              <a:path w="120000" h="120000" fill="none" extrusionOk="0">
                <a:moveTo>
                  <a:pt x="135034" y="0"/>
                </a:moveTo>
                <a:close/>
                <a:lnTo>
                  <a:pt x="135034" y="119999"/>
                </a:lnTo>
              </a:path>
              <a:path w="120000" h="120000" fill="none" extrusionOk="0">
                <a:moveTo>
                  <a:pt x="135034" y="19431"/>
                </a:moveTo>
                <a:lnTo>
                  <a:pt x="167968" y="19432"/>
                </a:lnTo>
                <a:lnTo>
                  <a:pt x="191068" y="146632"/>
                </a:lnTo>
              </a:path>
            </a:pathLst>
          </a:custGeom>
          <a:solidFill>
            <a:schemeClr val="lt1"/>
          </a:solidFill>
          <a:ln w="12700" cap="flat" cmpd="sng">
            <a:solidFill>
              <a:schemeClr val="accent1"/>
            </a:solidFill>
            <a:prstDash val="solid"/>
            <a:miter/>
            <a:headEnd type="none" w="med" len="med"/>
            <a:tailEnd type="none" w="med" len="med"/>
          </a:ln>
        </p:spPr>
        <p:txBody>
          <a:bodyPr lIns="182850" tIns="91400" rIns="182850" bIns="91400" anchor="ctr" anchorCtr="0">
            <a:noAutofit/>
          </a:bodyPr>
          <a:lstStyle/>
          <a:p>
            <a:pPr algn="ctr">
              <a:buSzPct val="25000"/>
            </a:pPr>
            <a:endParaRPr lang="en-US" sz="2400" i="1" dirty="0">
              <a:solidFill>
                <a:schemeClr val="dk1"/>
              </a:solidFill>
              <a:latin typeface="Calibri"/>
              <a:ea typeface="Calibri"/>
              <a:cs typeface="Calibri"/>
              <a:sym typeface="Calibri"/>
            </a:endParaRPr>
          </a:p>
          <a:p>
            <a:pPr algn="ctr">
              <a:buSzPct val="25000"/>
            </a:pPr>
            <a:endParaRPr lang="en-US" sz="2400" i="1" dirty="0">
              <a:solidFill>
                <a:schemeClr val="dk1"/>
              </a:solidFill>
              <a:latin typeface="Calibri"/>
              <a:ea typeface="Calibri"/>
              <a:cs typeface="Calibri"/>
              <a:sym typeface="Calibri"/>
            </a:endParaRPr>
          </a:p>
        </p:txBody>
      </p:sp>
      <p:sp>
        <p:nvSpPr>
          <p:cNvPr id="180" name="Shape 180"/>
          <p:cNvSpPr/>
          <p:nvPr/>
        </p:nvSpPr>
        <p:spPr>
          <a:xfrm>
            <a:off x="6878228" y="8007768"/>
            <a:ext cx="4118972" cy="1757328"/>
          </a:xfrm>
          <a:custGeom>
            <a:avLst/>
            <a:gdLst/>
            <a:ahLst/>
            <a:cxnLst/>
            <a:rect l="0" t="0" r="0" b="0"/>
            <a:pathLst>
              <a:path w="120000" h="120000" extrusionOk="0">
                <a:moveTo>
                  <a:pt x="0" y="0"/>
                </a:moveTo>
                <a:lnTo>
                  <a:pt x="120000" y="0"/>
                </a:lnTo>
                <a:lnTo>
                  <a:pt x="120000" y="119999"/>
                </a:lnTo>
                <a:lnTo>
                  <a:pt x="0" y="119999"/>
                </a:lnTo>
                <a:close/>
              </a:path>
              <a:path w="120000" h="120000" fill="none" extrusionOk="0">
                <a:moveTo>
                  <a:pt x="135034" y="0"/>
                </a:moveTo>
                <a:close/>
                <a:lnTo>
                  <a:pt x="135034" y="119999"/>
                </a:lnTo>
              </a:path>
              <a:path w="120000" h="120000" fill="none" extrusionOk="0">
                <a:moveTo>
                  <a:pt x="135034" y="19431"/>
                </a:moveTo>
                <a:lnTo>
                  <a:pt x="167968" y="19432"/>
                </a:lnTo>
                <a:lnTo>
                  <a:pt x="205671" y="144816"/>
                </a:lnTo>
              </a:path>
            </a:pathLst>
          </a:custGeom>
          <a:solidFill>
            <a:schemeClr val="lt1"/>
          </a:solidFill>
          <a:ln w="12700" cap="flat" cmpd="sng">
            <a:solidFill>
              <a:schemeClr val="accent1"/>
            </a:solidFill>
            <a:prstDash val="solid"/>
            <a:miter/>
            <a:headEnd type="none" w="med" len="med"/>
            <a:tailEnd type="none" w="med" len="med"/>
          </a:ln>
        </p:spPr>
        <p:txBody>
          <a:bodyPr lIns="182850" tIns="91400" rIns="182850" bIns="91400" anchor="ctr" anchorCtr="0">
            <a:noAutofit/>
          </a:bodyPr>
          <a:lstStyle/>
          <a:p>
            <a:pPr algn="ctr">
              <a:buSzPct val="25000"/>
            </a:pPr>
            <a:endParaRPr lang="en-US" sz="2400" dirty="0">
              <a:solidFill>
                <a:schemeClr val="dk1"/>
              </a:solidFill>
              <a:latin typeface="Calibri"/>
              <a:ea typeface="Calibri"/>
              <a:cs typeface="Calibri"/>
              <a:sym typeface="Calibri"/>
            </a:endParaRPr>
          </a:p>
        </p:txBody>
      </p:sp>
      <p:sp>
        <p:nvSpPr>
          <p:cNvPr id="181" name="Shape 181"/>
          <p:cNvSpPr/>
          <p:nvPr/>
        </p:nvSpPr>
        <p:spPr>
          <a:xfrm>
            <a:off x="2420712" y="8963299"/>
            <a:ext cx="2629116" cy="241023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122407" y="0"/>
                </a:moveTo>
                <a:close/>
                <a:lnTo>
                  <a:pt x="122407" y="120000"/>
                </a:lnTo>
              </a:path>
              <a:path w="120000" h="120000" fill="none" extrusionOk="0">
                <a:moveTo>
                  <a:pt x="122407" y="20683"/>
                </a:moveTo>
                <a:lnTo>
                  <a:pt x="139741" y="21310"/>
                </a:lnTo>
                <a:lnTo>
                  <a:pt x="147255" y="-14137"/>
                </a:lnTo>
              </a:path>
            </a:pathLst>
          </a:custGeom>
          <a:solidFill>
            <a:schemeClr val="lt1"/>
          </a:solidFill>
          <a:ln w="12700" cap="flat" cmpd="sng">
            <a:solidFill>
              <a:schemeClr val="accent1"/>
            </a:solidFill>
            <a:prstDash val="solid"/>
            <a:miter/>
            <a:headEnd type="none" w="med" len="med"/>
            <a:tailEnd type="none" w="med" len="med"/>
          </a:ln>
        </p:spPr>
        <p:txBody>
          <a:bodyPr lIns="182850" tIns="91400" rIns="182850" bIns="91400" anchor="ctr" anchorCtr="0">
            <a:noAutofit/>
          </a:bodyPr>
          <a:lstStyle/>
          <a:p>
            <a:pPr algn="ctr">
              <a:buSzPct val="25000"/>
            </a:pPr>
            <a:endParaRPr lang="en-US" sz="2400" dirty="0">
              <a:solidFill>
                <a:schemeClr val="dk1"/>
              </a:solidFill>
              <a:latin typeface="Calibri"/>
              <a:ea typeface="Calibri"/>
              <a:cs typeface="Calibri"/>
              <a:sym typeface="Calibri"/>
            </a:endParaRPr>
          </a:p>
        </p:txBody>
      </p:sp>
      <p:sp>
        <p:nvSpPr>
          <p:cNvPr id="2" name="TextBox 1"/>
          <p:cNvSpPr txBox="1"/>
          <p:nvPr/>
        </p:nvSpPr>
        <p:spPr>
          <a:xfrm>
            <a:off x="7473650" y="1400210"/>
            <a:ext cx="3089628" cy="1938992"/>
          </a:xfrm>
          <a:prstGeom prst="rect">
            <a:avLst/>
          </a:prstGeom>
          <a:noFill/>
        </p:spPr>
        <p:txBody>
          <a:bodyPr wrap="square" rtlCol="0">
            <a:spAutoFit/>
          </a:bodyPr>
          <a:lstStyle/>
          <a:p>
            <a:pPr lvl="0"/>
            <a:r>
              <a:rPr lang="en-US" sz="2400" dirty="0">
                <a:solidFill>
                  <a:schemeClr val="dk1"/>
                </a:solidFill>
                <a:latin typeface="Calibri"/>
                <a:ea typeface="Calibri"/>
                <a:cs typeface="Calibri"/>
                <a:sym typeface="Calibri"/>
              </a:rPr>
              <a:t>User signs up with </a:t>
            </a:r>
            <a:r>
              <a:rPr lang="en-US" sz="2400" b="1" dirty="0">
                <a:solidFill>
                  <a:schemeClr val="dk1"/>
                </a:solidFill>
                <a:latin typeface="Calibri"/>
                <a:ea typeface="Calibri"/>
                <a:cs typeface="Calibri"/>
                <a:sym typeface="Calibri"/>
              </a:rPr>
              <a:t>RoundUp</a:t>
            </a:r>
            <a:r>
              <a:rPr lang="en-US" sz="2400" dirty="0">
                <a:solidFill>
                  <a:schemeClr val="dk1"/>
                </a:solidFill>
                <a:latin typeface="Calibri"/>
                <a:ea typeface="Calibri"/>
                <a:cs typeface="Calibri"/>
                <a:sym typeface="Calibri"/>
              </a:rPr>
              <a:t> and has opted to support a portfolio Fighting Poverty in Africa</a:t>
            </a:r>
            <a:endParaRPr lang="en-US" sz="2400" i="1" dirty="0">
              <a:solidFill>
                <a:schemeClr val="dk1"/>
              </a:solidFill>
              <a:latin typeface="Calibri"/>
              <a:ea typeface="Calibri"/>
              <a:cs typeface="Calibri"/>
              <a:sym typeface="Calibri"/>
            </a:endParaRPr>
          </a:p>
        </p:txBody>
      </p:sp>
      <p:sp>
        <p:nvSpPr>
          <p:cNvPr id="3" name="TextBox 2"/>
          <p:cNvSpPr txBox="1"/>
          <p:nvPr/>
        </p:nvSpPr>
        <p:spPr>
          <a:xfrm>
            <a:off x="16288843" y="1145107"/>
            <a:ext cx="5174482" cy="2000548"/>
          </a:xfrm>
          <a:prstGeom prst="rect">
            <a:avLst/>
          </a:prstGeom>
          <a:noFill/>
        </p:spPr>
        <p:txBody>
          <a:bodyPr wrap="square" rtlCol="0">
            <a:spAutoFit/>
          </a:bodyPr>
          <a:lstStyle/>
          <a:p>
            <a:pPr lvl="0"/>
            <a:r>
              <a:rPr lang="en-US" sz="2400" dirty="0">
                <a:solidFill>
                  <a:schemeClr val="dk1"/>
                </a:solidFill>
                <a:latin typeface="Calibri"/>
                <a:ea typeface="Calibri"/>
                <a:cs typeface="Calibri"/>
                <a:sym typeface="Calibri"/>
              </a:rPr>
              <a:t>After making a payment on a RoundUp enabled card, funds are sent to a dynamic impact portfolio comprised of both social enterprises and charities</a:t>
            </a:r>
          </a:p>
          <a:p>
            <a:endParaRPr lang="en-US" sz="2800" dirty="0"/>
          </a:p>
        </p:txBody>
      </p:sp>
      <p:sp>
        <p:nvSpPr>
          <p:cNvPr id="5" name="TextBox 4"/>
          <p:cNvSpPr txBox="1"/>
          <p:nvPr/>
        </p:nvSpPr>
        <p:spPr>
          <a:xfrm>
            <a:off x="2420711" y="8972871"/>
            <a:ext cx="2667626" cy="2308324"/>
          </a:xfrm>
          <a:prstGeom prst="rect">
            <a:avLst/>
          </a:prstGeom>
          <a:noFill/>
        </p:spPr>
        <p:txBody>
          <a:bodyPr wrap="square" rtlCol="0">
            <a:spAutoFit/>
          </a:bodyPr>
          <a:lstStyle/>
          <a:p>
            <a:pPr lvl="0"/>
            <a:r>
              <a:rPr lang="en-US" sz="2400" dirty="0">
                <a:solidFill>
                  <a:schemeClr val="dk1"/>
                </a:solidFill>
                <a:latin typeface="Calibri"/>
                <a:ea typeface="Calibri"/>
                <a:cs typeface="Calibri"/>
                <a:sym typeface="Calibri"/>
              </a:rPr>
              <a:t>Regular feedback will be sent to a the user’s mobile phone and will incentivise them to keep giving</a:t>
            </a:r>
          </a:p>
        </p:txBody>
      </p:sp>
      <p:sp>
        <p:nvSpPr>
          <p:cNvPr id="6" name="TextBox 5"/>
          <p:cNvSpPr txBox="1"/>
          <p:nvPr/>
        </p:nvSpPr>
        <p:spPr>
          <a:xfrm>
            <a:off x="6878229" y="8039388"/>
            <a:ext cx="4428946" cy="1938992"/>
          </a:xfrm>
          <a:prstGeom prst="rect">
            <a:avLst/>
          </a:prstGeom>
          <a:noFill/>
        </p:spPr>
        <p:txBody>
          <a:bodyPr wrap="square" rtlCol="0">
            <a:spAutoFit/>
          </a:bodyPr>
          <a:lstStyle/>
          <a:p>
            <a:pPr lvl="0"/>
            <a:r>
              <a:rPr lang="en-US" sz="2400" i="1" dirty="0">
                <a:solidFill>
                  <a:schemeClr val="dk1"/>
                </a:solidFill>
                <a:latin typeface="Calibri"/>
                <a:ea typeface="Calibri"/>
                <a:cs typeface="Calibri"/>
                <a:sym typeface="Calibri"/>
              </a:rPr>
              <a:t>Qualitative</a:t>
            </a:r>
            <a:r>
              <a:rPr lang="en-US" sz="2400" dirty="0">
                <a:solidFill>
                  <a:schemeClr val="dk1"/>
                </a:solidFill>
                <a:latin typeface="Calibri"/>
                <a:ea typeface="Calibri"/>
                <a:cs typeface="Calibri"/>
                <a:sym typeface="Calibri"/>
              </a:rPr>
              <a:t> and </a:t>
            </a:r>
            <a:r>
              <a:rPr lang="en-US" sz="2400" i="1" dirty="0">
                <a:solidFill>
                  <a:schemeClr val="dk1"/>
                </a:solidFill>
                <a:latin typeface="Calibri"/>
                <a:ea typeface="Calibri"/>
                <a:cs typeface="Calibri"/>
                <a:sym typeface="Calibri"/>
              </a:rPr>
              <a:t>quantitative</a:t>
            </a:r>
            <a:r>
              <a:rPr lang="en-US" sz="2400" dirty="0">
                <a:solidFill>
                  <a:schemeClr val="dk1"/>
                </a:solidFill>
                <a:latin typeface="Calibri"/>
                <a:ea typeface="Calibri"/>
                <a:cs typeface="Calibri"/>
                <a:sym typeface="Calibri"/>
              </a:rPr>
              <a:t> feedback on the performance of each Dynamic Impact Portfolio organization is collected</a:t>
            </a:r>
          </a:p>
          <a:p>
            <a:endParaRPr lang="en-US" sz="2400" dirty="0"/>
          </a:p>
        </p:txBody>
      </p:sp>
      <p:sp>
        <p:nvSpPr>
          <p:cNvPr id="174" name="Shape 174"/>
          <p:cNvSpPr/>
          <p:nvPr/>
        </p:nvSpPr>
        <p:spPr>
          <a:xfrm>
            <a:off x="10345019" y="7213333"/>
            <a:ext cx="741870" cy="741870"/>
          </a:xfrm>
          <a:prstGeom prst="ellipse">
            <a:avLst/>
          </a:prstGeom>
          <a:solidFill>
            <a:schemeClr val="accent4"/>
          </a:solidFill>
          <a:ln w="19050" cap="flat" cmpd="sng">
            <a:solidFill>
              <a:schemeClr val="lt1"/>
            </a:solidFill>
            <a:prstDash val="solid"/>
            <a:miter/>
            <a:headEnd type="none" w="med" len="med"/>
            <a:tailEnd type="none" w="med" len="med"/>
          </a:ln>
        </p:spPr>
        <p:txBody>
          <a:bodyPr lIns="182850" tIns="91400" rIns="182850" bIns="91400" anchor="ctr" anchorCtr="0">
            <a:noAutofit/>
          </a:bodyPr>
          <a:lstStyle/>
          <a:p>
            <a:pPr algn="ctr">
              <a:buClr>
                <a:schemeClr val="lt1"/>
              </a:buClr>
              <a:buSzPct val="25000"/>
            </a:pPr>
            <a:r>
              <a:rPr lang="en-US" sz="3600" dirty="0">
                <a:solidFill>
                  <a:schemeClr val="lt1"/>
                </a:solidFill>
                <a:latin typeface="Calibri"/>
                <a:ea typeface="Calibri"/>
                <a:cs typeface="Calibri"/>
                <a:sym typeface="Calibri"/>
              </a:rPr>
              <a:t>3</a:t>
            </a:r>
          </a:p>
        </p:txBody>
      </p:sp>
      <p:pic>
        <p:nvPicPr>
          <p:cNvPr id="4" name="Picture 3"/>
          <p:cNvPicPr>
            <a:picLocks noChangeAspect="1"/>
          </p:cNvPicPr>
          <p:nvPr/>
        </p:nvPicPr>
        <p:blipFill>
          <a:blip r:embed="rId13"/>
          <a:stretch>
            <a:fillRect/>
          </a:stretch>
        </p:blipFill>
        <p:spPr>
          <a:xfrm>
            <a:off x="16673603" y="8703685"/>
            <a:ext cx="4071782" cy="773638"/>
          </a:xfrm>
          <a:prstGeom prst="rect">
            <a:avLst/>
          </a:prstGeom>
        </p:spPr>
      </p:pic>
      <p:pic>
        <p:nvPicPr>
          <p:cNvPr id="8" name="Picture 7"/>
          <p:cNvPicPr>
            <a:picLocks noChangeAspect="1"/>
          </p:cNvPicPr>
          <p:nvPr/>
        </p:nvPicPr>
        <p:blipFill>
          <a:blip r:embed="rId14"/>
          <a:stretch>
            <a:fillRect/>
          </a:stretch>
        </p:blipFill>
        <p:spPr>
          <a:xfrm>
            <a:off x="16751864" y="6724467"/>
            <a:ext cx="893928" cy="1189918"/>
          </a:xfrm>
          <a:prstGeom prst="rect">
            <a:avLst/>
          </a:prstGeom>
        </p:spPr>
      </p:pic>
      <p:pic>
        <p:nvPicPr>
          <p:cNvPr id="38" name="Shape 241"/>
          <p:cNvPicPr preferRelativeResize="0"/>
          <p:nvPr/>
        </p:nvPicPr>
        <p:blipFill rotWithShape="1">
          <a:blip r:embed="rId15">
            <a:alphaModFix/>
          </a:blip>
          <a:srcRect/>
          <a:stretch/>
        </p:blipFill>
        <p:spPr>
          <a:xfrm>
            <a:off x="350000" y="312956"/>
            <a:ext cx="23684000" cy="13090088"/>
          </a:xfrm>
          <a:prstGeom prst="rect">
            <a:avLst/>
          </a:prstGeom>
          <a:noFill/>
          <a:ln>
            <a:noFill/>
          </a:ln>
        </p:spPr>
      </p:pic>
    </p:spTree>
    <p:extLst>
      <p:ext uri="{BB962C8B-B14F-4D97-AF65-F5344CB8AC3E}">
        <p14:creationId xmlns:p14="http://schemas.microsoft.com/office/powerpoint/2010/main" val="2864828613"/>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a:stretch/>
        </p:blipFill>
        <p:spPr>
          <a:xfrm>
            <a:off x="350000" y="312956"/>
            <a:ext cx="23684000" cy="13090088"/>
          </a:xfrm>
          <a:prstGeom prst="rect">
            <a:avLst/>
          </a:prstGeom>
          <a:noFill/>
          <a:ln>
            <a:noFill/>
          </a:ln>
        </p:spPr>
      </p:pic>
      <p:pic>
        <p:nvPicPr>
          <p:cNvPr id="242" name="Shape 242"/>
          <p:cNvPicPr preferRelativeResize="0"/>
          <p:nvPr/>
        </p:nvPicPr>
        <p:blipFill rotWithShape="1">
          <a:blip r:embed="rId4">
            <a:alphaModFix/>
          </a:blip>
          <a:srcRect/>
          <a:stretch/>
        </p:blipFill>
        <p:spPr>
          <a:xfrm>
            <a:off x="1578933" y="7558760"/>
            <a:ext cx="21226133" cy="76200"/>
          </a:xfrm>
          <a:prstGeom prst="rect">
            <a:avLst/>
          </a:prstGeom>
          <a:noFill/>
          <a:ln>
            <a:noFill/>
          </a:ln>
        </p:spPr>
      </p:pic>
      <p:sp>
        <p:nvSpPr>
          <p:cNvPr id="243" name="Shape 243"/>
          <p:cNvSpPr/>
          <p:nvPr/>
        </p:nvSpPr>
        <p:spPr>
          <a:xfrm>
            <a:off x="1516980" y="5166723"/>
            <a:ext cx="21350037" cy="231858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7200" b="0" i="0" u="none" strike="noStrike" cap="none" dirty="0">
                <a:solidFill>
                  <a:srgbClr val="FF7E79"/>
                </a:solidFill>
                <a:latin typeface="Arial"/>
                <a:ea typeface="Arial"/>
                <a:cs typeface="Arial"/>
                <a:sym typeface="Arial"/>
              </a:rPr>
              <a:t>HOW TO DELIVER PURPOSE-DRIVEN </a:t>
            </a:r>
            <a:r>
              <a:rPr lang="en-GB" sz="7200" b="0" i="0" u="none" strike="noStrike" cap="none" dirty="0" smtClean="0">
                <a:solidFill>
                  <a:srgbClr val="FF7E79"/>
                </a:solidFill>
                <a:latin typeface="Arial"/>
                <a:ea typeface="Arial"/>
                <a:cs typeface="Arial"/>
                <a:sym typeface="Arial"/>
              </a:rPr>
              <a:t>PROJECTS: THE “BIG MACHINE”</a:t>
            </a:r>
            <a:endParaRPr lang="en-GB" sz="7200" b="0" i="0" u="none" strike="noStrike" cap="none" dirty="0">
              <a:solidFill>
                <a:srgbClr val="FF7E79"/>
              </a:solidFill>
              <a:latin typeface="Arial"/>
              <a:ea typeface="Arial"/>
              <a:cs typeface="Arial"/>
              <a:sym typeface="Arial"/>
            </a:endParaRPr>
          </a:p>
        </p:txBody>
      </p:sp>
    </p:spTree>
    <p:extLst>
      <p:ext uri="{BB962C8B-B14F-4D97-AF65-F5344CB8AC3E}">
        <p14:creationId xmlns:p14="http://schemas.microsoft.com/office/powerpoint/2010/main" val="1864353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Shape 319"/>
          <p:cNvPicPr preferRelativeResize="0"/>
          <p:nvPr/>
        </p:nvPicPr>
        <p:blipFill rotWithShape="1">
          <a:blip r:embed="rId3">
            <a:alphaModFix/>
          </a:blip>
          <a:srcRect/>
          <a:stretch/>
        </p:blipFill>
        <p:spPr>
          <a:xfrm>
            <a:off x="48004" y="0"/>
            <a:ext cx="24384000" cy="137160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may contain: 23 people, people smiling, people sitting and indoor"/>
          <p:cNvPicPr>
            <a:picLocks noChangeAspect="1" noChangeArrowheads="1"/>
          </p:cNvPicPr>
          <p:nvPr/>
        </p:nvPicPr>
        <p:blipFill rotWithShape="1">
          <a:blip r:embed="rId3">
            <a:extLst>
              <a:ext uri="{28A0092B-C50C-407E-A947-70E740481C1C}">
                <a14:useLocalDpi xmlns:a14="http://schemas.microsoft.com/office/drawing/2010/main" val="0"/>
              </a:ext>
            </a:extLst>
          </a:blip>
          <a:srcRect b="15786"/>
          <a:stretch/>
        </p:blipFill>
        <p:spPr bwMode="auto">
          <a:xfrm>
            <a:off x="0" y="0"/>
            <a:ext cx="24384000" cy="13686504"/>
          </a:xfrm>
          <a:prstGeom prst="rect">
            <a:avLst/>
          </a:prstGeom>
          <a:noFill/>
          <a:extLst>
            <a:ext uri="{909E8E84-426E-40DD-AFC4-6F175D3DCCD1}">
              <a14:hiddenFill xmlns:a14="http://schemas.microsoft.com/office/drawing/2010/main">
                <a:solidFill>
                  <a:srgbClr val="FFFFFF"/>
                </a:solidFill>
              </a14:hiddenFill>
            </a:ext>
          </a:extLst>
        </p:spPr>
      </p:pic>
      <p:pic>
        <p:nvPicPr>
          <p:cNvPr id="4" name="Shape 143"/>
          <p:cNvPicPr preferRelativeResize="0"/>
          <p:nvPr/>
        </p:nvPicPr>
        <p:blipFill rotWithShape="1">
          <a:blip r:embed="rId4">
            <a:alphaModFix/>
          </a:blip>
          <a:srcRect/>
          <a:stretch/>
        </p:blipFill>
        <p:spPr>
          <a:xfrm>
            <a:off x="129686" y="329486"/>
            <a:ext cx="23684000" cy="13090088"/>
          </a:xfrm>
          <a:prstGeom prst="rect">
            <a:avLst/>
          </a:prstGeom>
          <a:noFill/>
          <a:ln>
            <a:noFill/>
          </a:ln>
        </p:spPr>
      </p:pic>
      <p:sp>
        <p:nvSpPr>
          <p:cNvPr id="5" name="Rounded Rectangle 4"/>
          <p:cNvSpPr/>
          <p:nvPr/>
        </p:nvSpPr>
        <p:spPr>
          <a:xfrm>
            <a:off x="283029" y="500743"/>
            <a:ext cx="23360742" cy="12735198"/>
          </a:xfrm>
          <a:prstGeom prst="roundRect">
            <a:avLst>
              <a:gd name="adj" fmla="val 2402"/>
            </a:avLst>
          </a:prstGeom>
          <a:solidFill>
            <a:schemeClr val="accent5">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018" y="12013448"/>
            <a:ext cx="1179022" cy="1179022"/>
          </a:xfrm>
          <a:prstGeom prst="rect">
            <a:avLst/>
          </a:prstGeom>
        </p:spPr>
      </p:pic>
      <p:sp>
        <p:nvSpPr>
          <p:cNvPr id="9" name="TextBox 8">
            <a:hlinkClick r:id="rId5"/>
          </p:cNvPr>
          <p:cNvSpPr txBox="1"/>
          <p:nvPr/>
        </p:nvSpPr>
        <p:spPr>
          <a:xfrm>
            <a:off x="2190955" y="11962724"/>
            <a:ext cx="7665658" cy="1088366"/>
          </a:xfrm>
          <a:prstGeom prst="rect">
            <a:avLst/>
          </a:prstGeom>
          <a:noFill/>
        </p:spPr>
        <p:txBody>
          <a:bodyPr wrap="square" lIns="36000" tIns="36000" rIns="36000" bIns="36000" rtlCol="0">
            <a:spAutoFit/>
          </a:bodyPr>
          <a:lstStyle/>
          <a:p>
            <a:pPr algn="l"/>
            <a:r>
              <a:rPr lang="en-IE" sz="6600" b="1" dirty="0" smtClean="0">
                <a:solidFill>
                  <a:schemeClr val="accent5"/>
                </a:solidFill>
              </a:rPr>
              <a:t>/</a:t>
            </a:r>
            <a:r>
              <a:rPr lang="en-IE" sz="6600" b="1" dirty="0" err="1" smtClean="0">
                <a:solidFill>
                  <a:schemeClr val="accent5"/>
                </a:solidFill>
              </a:rPr>
              <a:t>marykateportley</a:t>
            </a:r>
            <a:endParaRPr lang="en-IE" sz="6600" b="1" dirty="0">
              <a:solidFill>
                <a:schemeClr val="accent5"/>
              </a:solidFill>
            </a:endParaRPr>
          </a:p>
        </p:txBody>
      </p:sp>
      <p:sp>
        <p:nvSpPr>
          <p:cNvPr id="11" name="TextBox 10">
            <a:hlinkClick r:id="rId5"/>
          </p:cNvPr>
          <p:cNvSpPr txBox="1"/>
          <p:nvPr/>
        </p:nvSpPr>
        <p:spPr>
          <a:xfrm>
            <a:off x="11406239" y="11962724"/>
            <a:ext cx="5875648" cy="1088366"/>
          </a:xfrm>
          <a:prstGeom prst="rect">
            <a:avLst/>
          </a:prstGeom>
          <a:noFill/>
        </p:spPr>
        <p:txBody>
          <a:bodyPr wrap="square" lIns="36000" tIns="36000" rIns="36000" bIns="36000" rtlCol="0">
            <a:spAutoFit/>
          </a:bodyPr>
          <a:lstStyle/>
          <a:p>
            <a:pPr algn="l"/>
            <a:r>
              <a:rPr lang="en-IE" sz="6600" b="1" dirty="0" smtClean="0">
                <a:solidFill>
                  <a:schemeClr val="accent5"/>
                </a:solidFill>
              </a:rPr>
              <a:t>@</a:t>
            </a:r>
            <a:r>
              <a:rPr lang="en-IE" sz="6600" b="1" dirty="0" err="1" smtClean="0">
                <a:solidFill>
                  <a:schemeClr val="accent5"/>
                </a:solidFill>
              </a:rPr>
              <a:t>MKPortley</a:t>
            </a:r>
            <a:endParaRPr lang="en-IE" sz="6600" b="1" dirty="0">
              <a:solidFill>
                <a:schemeClr val="accent5"/>
              </a:solidFill>
            </a:endParaRPr>
          </a:p>
        </p:txBody>
      </p:sp>
      <p:sp>
        <p:nvSpPr>
          <p:cNvPr id="12" name="TextBox 11">
            <a:hlinkClick r:id="rId5"/>
          </p:cNvPr>
          <p:cNvSpPr txBox="1"/>
          <p:nvPr/>
        </p:nvSpPr>
        <p:spPr>
          <a:xfrm>
            <a:off x="17853081" y="11899832"/>
            <a:ext cx="5875648" cy="1088366"/>
          </a:xfrm>
          <a:prstGeom prst="rect">
            <a:avLst/>
          </a:prstGeom>
          <a:noFill/>
        </p:spPr>
        <p:txBody>
          <a:bodyPr wrap="square" lIns="36000" tIns="36000" rIns="36000" bIns="36000" rtlCol="0">
            <a:spAutoFit/>
          </a:bodyPr>
          <a:lstStyle/>
          <a:p>
            <a:pPr algn="l"/>
            <a:r>
              <a:rPr lang="en-IE" sz="6600" b="1" dirty="0" smtClean="0">
                <a:solidFill>
                  <a:schemeClr val="accent5"/>
                </a:solidFill>
              </a:rPr>
              <a:t>@</a:t>
            </a:r>
            <a:r>
              <a:rPr lang="en-IE" sz="6600" b="1" dirty="0" err="1" smtClean="0">
                <a:solidFill>
                  <a:schemeClr val="accent5"/>
                </a:solidFill>
              </a:rPr>
              <a:t>CircleOfYI</a:t>
            </a:r>
            <a:endParaRPr lang="en-IE" sz="6600" b="1" dirty="0">
              <a:solidFill>
                <a:schemeClr val="accent5"/>
              </a:solidFill>
            </a:endParaRPr>
          </a:p>
        </p:txBody>
      </p:sp>
      <p:sp>
        <p:nvSpPr>
          <p:cNvPr id="14" name="Shape 149"/>
          <p:cNvSpPr txBox="1"/>
          <p:nvPr/>
        </p:nvSpPr>
        <p:spPr>
          <a:xfrm>
            <a:off x="3878916" y="2173261"/>
            <a:ext cx="15054646" cy="1426031"/>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11500" b="1" i="0" u="none" strike="noStrike" cap="none" dirty="0">
                <a:solidFill>
                  <a:schemeClr val="accent5"/>
                </a:solidFill>
                <a:sym typeface="Arial"/>
              </a:rPr>
              <a:t>#DOWELLDOGOOD</a:t>
            </a:r>
          </a:p>
          <a:p>
            <a:pPr marL="0" marR="0" lvl="0" indent="0" algn="ctr" rtl="0">
              <a:lnSpc>
                <a:spcPct val="100000"/>
              </a:lnSpc>
              <a:spcBef>
                <a:spcPts val="0"/>
              </a:spcBef>
              <a:spcAft>
                <a:spcPts val="0"/>
              </a:spcAft>
              <a:buClr>
                <a:srgbClr val="000000"/>
              </a:buClr>
              <a:buFont typeface="Helvetica Neue"/>
              <a:buNone/>
            </a:pPr>
            <a:endParaRPr sz="19900" b="1" i="0" u="none" strike="noStrike" cap="none" dirty="0">
              <a:solidFill>
                <a:schemeClr val="accent5"/>
              </a:solidFill>
              <a:latin typeface="Helvetica Neue"/>
              <a:ea typeface="Helvetica Neue"/>
              <a:cs typeface="Helvetica Neue"/>
              <a:sym typeface="Helvetica Neue"/>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5045" y="2677262"/>
            <a:ext cx="6182387" cy="90185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32550" y="12039061"/>
            <a:ext cx="987454" cy="987454"/>
          </a:xfrm>
          <a:prstGeom prst="rect">
            <a:avLst/>
          </a:prstGeom>
        </p:spPr>
      </p:pic>
    </p:spTree>
    <p:extLst>
      <p:ext uri="{BB962C8B-B14F-4D97-AF65-F5344CB8AC3E}">
        <p14:creationId xmlns:p14="http://schemas.microsoft.com/office/powerpoint/2010/main" val="1405976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Shape 324"/>
          <p:cNvPicPr preferRelativeResize="0"/>
          <p:nvPr/>
        </p:nvPicPr>
        <p:blipFill rotWithShape="1">
          <a:blip r:embed="rId3">
            <a:alphaModFix/>
          </a:blip>
          <a:srcRect/>
          <a:stretch/>
        </p:blipFill>
        <p:spPr>
          <a:xfrm>
            <a:off x="144016" y="0"/>
            <a:ext cx="24217334" cy="13622251"/>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a:stretch/>
        </p:blipFill>
        <p:spPr>
          <a:xfrm>
            <a:off x="72008" y="0"/>
            <a:ext cx="24217334" cy="1362225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0" y="0"/>
            <a:ext cx="24384000" cy="137160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340" name="Shape 340"/>
          <p:cNvSpPr/>
          <p:nvPr/>
        </p:nvSpPr>
        <p:spPr>
          <a:xfrm>
            <a:off x="8497380" y="165471"/>
            <a:ext cx="7435740" cy="5031550"/>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Font typeface="Avenir"/>
              <a:buNone/>
            </a:pPr>
            <a:endParaRPr sz="36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7E79"/>
              </a:buClr>
              <a:buSzPct val="25000"/>
              <a:buFont typeface="Arial"/>
              <a:buNone/>
            </a:pPr>
            <a:r>
              <a:rPr lang="en-GB" sz="7200" b="0" i="0" u="none" strike="noStrike" cap="none" dirty="0">
                <a:solidFill>
                  <a:srgbClr val="FF7E79"/>
                </a:solidFill>
                <a:latin typeface="Arial"/>
                <a:ea typeface="Arial"/>
                <a:cs typeface="Arial"/>
                <a:sym typeface="Arial"/>
              </a:rPr>
              <a:t>JOIN </a:t>
            </a:r>
            <a:r>
              <a:rPr lang="en-GB" sz="7200" b="0" i="0" u="none" strike="noStrike" cap="none" dirty="0" smtClean="0">
                <a:solidFill>
                  <a:srgbClr val="FF7E79"/>
                </a:solidFill>
                <a:latin typeface="Arial"/>
                <a:ea typeface="Arial"/>
                <a:cs typeface="Arial"/>
                <a:sym typeface="Arial"/>
              </a:rPr>
              <a:t>US – EAST COAST LEADS</a:t>
            </a:r>
            <a:endParaRPr lang="en-GB" sz="7200" b="0" i="0" u="none" strike="noStrike" cap="none" dirty="0">
              <a:solidFill>
                <a:srgbClr val="FF7E79"/>
              </a:solidFill>
              <a:latin typeface="Arial"/>
              <a:ea typeface="Arial"/>
              <a:cs typeface="Arial"/>
              <a:sym typeface="Arial"/>
            </a:endParaRPr>
          </a:p>
          <a:p>
            <a:pPr marL="0" marR="0" lvl="0" indent="0" algn="ctr" rtl="0">
              <a:lnSpc>
                <a:spcPct val="100000"/>
              </a:lnSpc>
              <a:spcBef>
                <a:spcPts val="0"/>
              </a:spcBef>
              <a:spcAft>
                <a:spcPts val="0"/>
              </a:spcAft>
              <a:buClr>
                <a:srgbClr val="FF7E79"/>
              </a:buClr>
              <a:buFont typeface="Avenir"/>
              <a:buNone/>
            </a:pPr>
            <a:endParaRPr sz="36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7E79"/>
              </a:buClr>
              <a:buSzPct val="25000"/>
              <a:buFont typeface="Arial"/>
              <a:buNone/>
            </a:pPr>
            <a:r>
              <a:rPr lang="en-GB" sz="4000" b="0" i="0" u="none" strike="noStrike" cap="none" dirty="0">
                <a:solidFill>
                  <a:srgbClr val="FF7E79"/>
                </a:solidFill>
                <a:latin typeface="Arial"/>
                <a:ea typeface="Arial"/>
                <a:cs typeface="Arial"/>
                <a:sym typeface="Arial"/>
              </a:rPr>
              <a:t>WWW.CIRCLEOFYI.COM</a:t>
            </a:r>
          </a:p>
          <a:p>
            <a:pPr marL="0" marR="0" lvl="0" indent="0" algn="ctr" rtl="0">
              <a:lnSpc>
                <a:spcPct val="100000"/>
              </a:lnSpc>
              <a:spcBef>
                <a:spcPts val="0"/>
              </a:spcBef>
              <a:spcAft>
                <a:spcPts val="0"/>
              </a:spcAft>
              <a:buClr>
                <a:srgbClr val="FF7E79"/>
              </a:buClr>
              <a:buSzPct val="25000"/>
              <a:buFont typeface="Arial"/>
              <a:buNone/>
            </a:pPr>
            <a:r>
              <a:rPr lang="en-GB" sz="4000" b="0" i="0" u="none" strike="noStrike" cap="none" dirty="0">
                <a:solidFill>
                  <a:srgbClr val="FF7E79"/>
                </a:solidFill>
                <a:latin typeface="Arial"/>
                <a:ea typeface="Arial"/>
                <a:cs typeface="Arial"/>
                <a:sym typeface="Arial"/>
              </a:rPr>
              <a:t>   @CIRCLEOFYI</a:t>
            </a:r>
          </a:p>
          <a:p>
            <a:pPr marL="0" marR="0" lvl="0" indent="0" algn="ctr" rtl="0">
              <a:lnSpc>
                <a:spcPct val="100000"/>
              </a:lnSpc>
              <a:spcBef>
                <a:spcPts val="0"/>
              </a:spcBef>
              <a:spcAft>
                <a:spcPts val="0"/>
              </a:spcAft>
              <a:buClr>
                <a:srgbClr val="FF7E79"/>
              </a:buClr>
              <a:buFont typeface="Arial"/>
              <a:buNone/>
            </a:pPr>
            <a:endParaRPr sz="36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7E79"/>
              </a:buClr>
              <a:buFont typeface="Arial"/>
              <a:buNone/>
            </a:pPr>
            <a:endParaRPr sz="2800" b="0" i="0" u="none" strike="noStrike" cap="none" dirty="0">
              <a:solidFill>
                <a:srgbClr val="000000"/>
              </a:solidFill>
              <a:latin typeface="Helvetica Neue"/>
              <a:ea typeface="Helvetica Neue"/>
              <a:cs typeface="Helvetica Neue"/>
              <a:sym typeface="Helvetica Neue"/>
            </a:endParaRPr>
          </a:p>
        </p:txBody>
      </p:sp>
      <p:pic>
        <p:nvPicPr>
          <p:cNvPr id="342" name="Shape 342"/>
          <p:cNvPicPr preferRelativeResize="0"/>
          <p:nvPr/>
        </p:nvPicPr>
        <p:blipFill rotWithShape="1">
          <a:blip r:embed="rId4">
            <a:alphaModFix/>
          </a:blip>
          <a:srcRect/>
          <a:stretch/>
        </p:blipFill>
        <p:spPr>
          <a:xfrm>
            <a:off x="9586976" y="3703911"/>
            <a:ext cx="961968" cy="884904"/>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035" y="4574370"/>
            <a:ext cx="6236430" cy="837352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2104" y="4560664"/>
            <a:ext cx="5977559" cy="840427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83664" y="4588815"/>
            <a:ext cx="6302595" cy="834112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Shape 154"/>
          <p:cNvPicPr preferRelativeResize="0"/>
          <p:nvPr/>
        </p:nvPicPr>
        <p:blipFill rotWithShape="1">
          <a:blip r:embed="rId3">
            <a:alphaModFix/>
          </a:blip>
          <a:srcRect/>
          <a:stretch/>
        </p:blipFill>
        <p:spPr>
          <a:xfrm>
            <a:off x="238672" y="134252"/>
            <a:ext cx="24145328" cy="13581748"/>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160" name="Shape 160"/>
          <p:cNvSpPr/>
          <p:nvPr/>
        </p:nvSpPr>
        <p:spPr>
          <a:xfrm>
            <a:off x="1544565" y="2255022"/>
            <a:ext cx="21294869" cy="11884047"/>
          </a:xfrm>
          <a:prstGeom prst="rect">
            <a:avLst/>
          </a:prstGeom>
          <a:noFill/>
          <a:ln>
            <a:noFill/>
          </a:ln>
        </p:spPr>
        <p:txBody>
          <a:bodyPr lIns="50800" tIns="50800" rIns="50800" bIns="50800" anchor="ctr" anchorCtr="0">
            <a:noAutofit/>
          </a:bodyPr>
          <a:lstStyle/>
          <a:p>
            <a:pPr marL="685800" marR="0" lvl="0" indent="-685800" rtl="0">
              <a:lnSpc>
                <a:spcPct val="100000"/>
              </a:lnSpc>
              <a:spcBef>
                <a:spcPts val="0"/>
              </a:spcBef>
              <a:spcAft>
                <a:spcPts val="0"/>
              </a:spcAft>
              <a:buClr>
                <a:srgbClr val="FF7E79"/>
              </a:buClr>
              <a:buSzPct val="100000"/>
              <a:buFont typeface="Noto Sans Symbols"/>
              <a:buChar char="➢"/>
            </a:pPr>
            <a:r>
              <a:rPr lang="en-GB" sz="5400" b="0" i="0" u="none" strike="noStrike" cap="none" dirty="0">
                <a:solidFill>
                  <a:srgbClr val="FF7E79"/>
                </a:solidFill>
                <a:latin typeface="Arial"/>
                <a:ea typeface="Arial"/>
                <a:cs typeface="Arial"/>
                <a:sym typeface="Arial"/>
              </a:rPr>
              <a:t>WHAT IS </a:t>
            </a:r>
            <a:r>
              <a:rPr lang="en-GB" sz="5400" b="0" i="0" u="none" strike="noStrike" cap="none" dirty="0" smtClean="0">
                <a:solidFill>
                  <a:srgbClr val="FF7E79"/>
                </a:solidFill>
                <a:latin typeface="Arial"/>
                <a:ea typeface="Arial"/>
                <a:cs typeface="Arial"/>
                <a:sym typeface="Arial"/>
              </a:rPr>
              <a:t>(SOCIAL) </a:t>
            </a:r>
            <a:r>
              <a:rPr lang="en-GB" sz="5400" b="0" i="0" u="none" strike="noStrike" cap="none" dirty="0">
                <a:solidFill>
                  <a:srgbClr val="FF7E79"/>
                </a:solidFill>
                <a:latin typeface="Arial"/>
                <a:ea typeface="Arial"/>
                <a:cs typeface="Arial"/>
                <a:sym typeface="Arial"/>
              </a:rPr>
              <a:t>INTRAPRENEURSHIP?</a:t>
            </a:r>
            <a:br>
              <a:rPr lang="en-GB" sz="5400" b="0" i="0" u="none" strike="noStrike" cap="none" dirty="0">
                <a:solidFill>
                  <a:srgbClr val="FF7E79"/>
                </a:solidFill>
                <a:latin typeface="Arial"/>
                <a:ea typeface="Arial"/>
                <a:cs typeface="Arial"/>
                <a:sym typeface="Arial"/>
              </a:rPr>
            </a:br>
            <a:endParaRPr lang="en-GB" sz="5400" b="0" i="0" u="none" strike="noStrike" cap="none" dirty="0">
              <a:solidFill>
                <a:srgbClr val="FF7E79"/>
              </a:solidFill>
              <a:latin typeface="Arial"/>
              <a:ea typeface="Arial"/>
              <a:cs typeface="Arial"/>
              <a:sym typeface="Arial"/>
            </a:endParaRPr>
          </a:p>
          <a:p>
            <a:pPr marL="685800" marR="0" lvl="0" indent="-685800" rtl="0">
              <a:lnSpc>
                <a:spcPct val="100000"/>
              </a:lnSpc>
              <a:spcBef>
                <a:spcPts val="0"/>
              </a:spcBef>
              <a:spcAft>
                <a:spcPts val="0"/>
              </a:spcAft>
              <a:buClr>
                <a:srgbClr val="FF7E79"/>
              </a:buClr>
              <a:buSzPct val="100000"/>
              <a:buFont typeface="Noto Sans Symbols"/>
              <a:buChar char="➢"/>
            </a:pPr>
            <a:r>
              <a:rPr lang="en-GB" sz="5400" b="0" i="0" u="none" strike="noStrike" cap="none" dirty="0">
                <a:solidFill>
                  <a:srgbClr val="FF7E79"/>
                </a:solidFill>
                <a:latin typeface="Arial"/>
                <a:ea typeface="Arial"/>
                <a:cs typeface="Arial"/>
                <a:sym typeface="Arial"/>
              </a:rPr>
              <a:t>WHO ARE THE CIRCLE OF YOUNG INTRAPRENEURS?</a:t>
            </a:r>
            <a:br>
              <a:rPr lang="en-GB" sz="5400" b="0" i="0" u="none" strike="noStrike" cap="none" dirty="0">
                <a:solidFill>
                  <a:srgbClr val="FF7E79"/>
                </a:solidFill>
                <a:latin typeface="Arial"/>
                <a:ea typeface="Arial"/>
                <a:cs typeface="Arial"/>
                <a:sym typeface="Arial"/>
              </a:rPr>
            </a:br>
            <a:endParaRPr lang="en-GB" sz="5400" b="0" i="0" u="none" strike="noStrike" cap="none" dirty="0">
              <a:solidFill>
                <a:srgbClr val="FF7E79"/>
              </a:solidFill>
              <a:latin typeface="Arial"/>
              <a:ea typeface="Arial"/>
              <a:cs typeface="Arial"/>
              <a:sym typeface="Arial"/>
            </a:endParaRPr>
          </a:p>
          <a:p>
            <a:pPr marL="685800" marR="0" lvl="0" indent="-685800" rtl="0">
              <a:lnSpc>
                <a:spcPct val="100000"/>
              </a:lnSpc>
              <a:spcBef>
                <a:spcPts val="0"/>
              </a:spcBef>
              <a:spcAft>
                <a:spcPts val="0"/>
              </a:spcAft>
              <a:buClr>
                <a:srgbClr val="FF7E79"/>
              </a:buClr>
              <a:buSzPct val="100000"/>
              <a:buFont typeface="Noto Sans Symbols"/>
              <a:buChar char="➢"/>
            </a:pPr>
            <a:r>
              <a:rPr lang="en-GB" sz="5400" b="0" i="0" u="none" strike="noStrike" cap="none" dirty="0">
                <a:solidFill>
                  <a:srgbClr val="FF7E79"/>
                </a:solidFill>
                <a:latin typeface="Arial"/>
                <a:ea typeface="Arial"/>
                <a:cs typeface="Arial"/>
                <a:sym typeface="Arial"/>
              </a:rPr>
              <a:t>WHY IS </a:t>
            </a:r>
            <a:r>
              <a:rPr lang="en-GB" sz="5400" b="0" i="0" u="none" strike="noStrike" cap="none" dirty="0" smtClean="0">
                <a:solidFill>
                  <a:srgbClr val="FF7E79"/>
                </a:solidFill>
                <a:latin typeface="Arial"/>
                <a:ea typeface="Arial"/>
                <a:cs typeface="Arial"/>
                <a:sym typeface="Arial"/>
              </a:rPr>
              <a:t>(SOCIAL) </a:t>
            </a:r>
            <a:r>
              <a:rPr lang="en-GB" sz="5400" b="0" i="0" u="none" strike="noStrike" cap="none" dirty="0">
                <a:solidFill>
                  <a:srgbClr val="FF7E79"/>
                </a:solidFill>
                <a:latin typeface="Arial"/>
                <a:ea typeface="Arial"/>
                <a:cs typeface="Arial"/>
                <a:sym typeface="Arial"/>
              </a:rPr>
              <a:t>INTRAPRENEURSHIP IMPORTANT?</a:t>
            </a:r>
            <a:br>
              <a:rPr lang="en-GB" sz="5400" b="0" i="0" u="none" strike="noStrike" cap="none" dirty="0">
                <a:solidFill>
                  <a:srgbClr val="FF7E79"/>
                </a:solidFill>
                <a:latin typeface="Arial"/>
                <a:ea typeface="Arial"/>
                <a:cs typeface="Arial"/>
                <a:sym typeface="Arial"/>
              </a:rPr>
            </a:br>
            <a:endParaRPr lang="en-GB" sz="5400" b="0" i="0" u="none" strike="noStrike" cap="none" dirty="0">
              <a:solidFill>
                <a:srgbClr val="FF7E79"/>
              </a:solidFill>
              <a:latin typeface="Arial"/>
              <a:ea typeface="Arial"/>
              <a:cs typeface="Arial"/>
              <a:sym typeface="Arial"/>
            </a:endParaRPr>
          </a:p>
          <a:p>
            <a:pPr marL="685800" marR="0" lvl="0" indent="-685800" rtl="0">
              <a:lnSpc>
                <a:spcPct val="100000"/>
              </a:lnSpc>
              <a:spcBef>
                <a:spcPts val="0"/>
              </a:spcBef>
              <a:spcAft>
                <a:spcPts val="0"/>
              </a:spcAft>
              <a:buClr>
                <a:srgbClr val="FF7E79"/>
              </a:buClr>
              <a:buSzPct val="100000"/>
              <a:buFont typeface="Noto Sans Symbols"/>
              <a:buChar char="➢"/>
            </a:pPr>
            <a:r>
              <a:rPr lang="en-GB" sz="5400" b="0" i="0" u="none" strike="noStrike" cap="none" dirty="0">
                <a:solidFill>
                  <a:srgbClr val="FF7E79"/>
                </a:solidFill>
                <a:latin typeface="Arial"/>
                <a:ea typeface="Arial"/>
                <a:cs typeface="Arial"/>
                <a:sym typeface="Arial"/>
              </a:rPr>
              <a:t>HOW TO DELIVER PURPOSE DRIVEN </a:t>
            </a:r>
            <a:r>
              <a:rPr lang="en-GB" sz="5400" b="0" i="0" u="none" strike="noStrike" cap="none" dirty="0" smtClean="0">
                <a:solidFill>
                  <a:srgbClr val="FF7E79"/>
                </a:solidFill>
                <a:latin typeface="Arial"/>
                <a:ea typeface="Arial"/>
                <a:cs typeface="Arial"/>
                <a:sym typeface="Arial"/>
              </a:rPr>
              <a:t>PROJECTS</a:t>
            </a:r>
          </a:p>
          <a:p>
            <a:pPr lvl="4">
              <a:buClr>
                <a:srgbClr val="FF7E79"/>
              </a:buClr>
              <a:buSzPct val="100000"/>
            </a:pPr>
            <a:endParaRPr lang="en-GB" sz="5400" i="1" dirty="0" smtClean="0">
              <a:solidFill>
                <a:srgbClr val="FF7E79"/>
              </a:solidFill>
            </a:endParaRPr>
          </a:p>
          <a:p>
            <a:pPr lvl="4">
              <a:buClr>
                <a:srgbClr val="FF7E79"/>
              </a:buClr>
              <a:buSzPct val="100000"/>
            </a:pPr>
            <a:r>
              <a:rPr lang="en-GB" sz="5400" b="1" i="1" u="sng" dirty="0" smtClean="0">
                <a:solidFill>
                  <a:srgbClr val="FF7E79"/>
                </a:solidFill>
              </a:rPr>
              <a:t>Case Studies</a:t>
            </a:r>
            <a:r>
              <a:rPr lang="en-GB" sz="5400" i="1" dirty="0" smtClean="0">
                <a:solidFill>
                  <a:srgbClr val="FF7E79"/>
                </a:solidFill>
              </a:rPr>
              <a:t>: Accenture ADP and Barclays </a:t>
            </a:r>
            <a:r>
              <a:rPr lang="en-GB" sz="5400" i="1" dirty="0" err="1" smtClean="0">
                <a:solidFill>
                  <a:srgbClr val="FF7E79"/>
                </a:solidFill>
              </a:rPr>
              <a:t>RoundUp</a:t>
            </a:r>
            <a:endParaRPr lang="en-GB" sz="5400" i="1" dirty="0" smtClean="0">
              <a:solidFill>
                <a:srgbClr val="FF7E79"/>
              </a:solidFill>
            </a:endParaRPr>
          </a:p>
          <a:p>
            <a:pPr lvl="4">
              <a:buClr>
                <a:srgbClr val="FF7E79"/>
              </a:buClr>
              <a:buSzPct val="100000"/>
            </a:pPr>
            <a:r>
              <a:rPr lang="en-GB" sz="5400" b="1" i="1" u="sng" strike="noStrike" cap="none" dirty="0" smtClean="0">
                <a:solidFill>
                  <a:srgbClr val="FF7E79"/>
                </a:solidFill>
                <a:latin typeface="Arial"/>
                <a:ea typeface="Arial"/>
                <a:cs typeface="Arial"/>
                <a:sym typeface="Arial"/>
              </a:rPr>
              <a:t>Challenges of Delivery:</a:t>
            </a:r>
            <a:r>
              <a:rPr lang="en-GB" sz="5400" i="1" strike="noStrike" cap="none" dirty="0" smtClean="0">
                <a:solidFill>
                  <a:srgbClr val="FF7E79"/>
                </a:solidFill>
                <a:latin typeface="Arial"/>
                <a:ea typeface="Arial"/>
                <a:cs typeface="Arial"/>
                <a:sym typeface="Arial"/>
              </a:rPr>
              <a:t> How can you achieve this within the “Big Machine”</a:t>
            </a:r>
            <a:endParaRPr lang="en-GB" sz="5400" b="1" i="1" u="sng" strike="noStrike" cap="none" dirty="0">
              <a:solidFill>
                <a:srgbClr val="FF7E79"/>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lang="en-IE" sz="5000" b="0" i="0" u="none" strike="noStrike" cap="none" dirty="0" smtClean="0">
              <a:solidFill>
                <a:srgbClr val="000000"/>
              </a:solidFill>
              <a:latin typeface="Helvetica Neue"/>
              <a:ea typeface="Helvetica Neue"/>
              <a:cs typeface="Helvetica Neue"/>
              <a:sym typeface="Helvetica Neue"/>
            </a:endParaRPr>
          </a:p>
          <a:p>
            <a:pPr marL="685800" indent="-685800">
              <a:buClr>
                <a:schemeClr val="accent5"/>
              </a:buClr>
              <a:buFont typeface="Wingdings" panose="05000000000000000000" pitchFamily="2" charset="2"/>
              <a:buChar char="Ø"/>
            </a:pPr>
            <a:r>
              <a:rPr lang="en-GB" sz="5400" dirty="0">
                <a:solidFill>
                  <a:srgbClr val="FF7E79"/>
                </a:solidFill>
              </a:rPr>
              <a:t>Q&amp;A</a:t>
            </a:r>
          </a:p>
          <a:p>
            <a:pPr marL="0" marR="0" lvl="0" indent="0" rtl="0">
              <a:lnSpc>
                <a:spcPct val="100000"/>
              </a:lnSpc>
              <a:spcBef>
                <a:spcPts val="0"/>
              </a:spcBef>
              <a:spcAft>
                <a:spcPts val="0"/>
              </a:spcAft>
              <a:buClr>
                <a:srgbClr val="000000"/>
              </a:buClr>
              <a:buFont typeface="Arial"/>
              <a:buNone/>
            </a:pPr>
            <a:endParaRPr sz="5000" b="0" i="0" u="none" strike="noStrike" cap="none" dirty="0">
              <a:solidFill>
                <a:srgbClr val="000000"/>
              </a:solidFill>
              <a:latin typeface="Helvetica Neue"/>
              <a:ea typeface="Helvetica Neue"/>
              <a:cs typeface="Helvetica Neue"/>
              <a:sym typeface="Helvetica Neue"/>
            </a:endParaRPr>
          </a:p>
        </p:txBody>
      </p:sp>
      <p:sp>
        <p:nvSpPr>
          <p:cNvPr id="2" name="TextBox 1"/>
          <p:cNvSpPr txBox="1"/>
          <p:nvPr/>
        </p:nvSpPr>
        <p:spPr>
          <a:xfrm>
            <a:off x="5840362" y="622270"/>
            <a:ext cx="11887200" cy="1323439"/>
          </a:xfrm>
          <a:prstGeom prst="rect">
            <a:avLst/>
          </a:prstGeom>
          <a:noFill/>
        </p:spPr>
        <p:txBody>
          <a:bodyPr wrap="square" rtlCol="0">
            <a:spAutoFit/>
          </a:bodyPr>
          <a:lstStyle/>
          <a:p>
            <a:pPr algn="ctr"/>
            <a:r>
              <a:rPr lang="en-IE" sz="8000" b="1" dirty="0" smtClean="0">
                <a:solidFill>
                  <a:schemeClr val="accent5">
                    <a:lumMod val="60000"/>
                    <a:lumOff val="40000"/>
                  </a:schemeClr>
                </a:solidFill>
              </a:rPr>
              <a:t>Agenda</a:t>
            </a:r>
            <a:endParaRPr lang="en-IE" sz="8000" b="1" dirty="0">
              <a:solidFill>
                <a:schemeClr val="accent5">
                  <a:lumMod val="60000"/>
                  <a:lumOff val="4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Shape 165"/>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166" name="Shape 166"/>
          <p:cNvSpPr/>
          <p:nvPr/>
        </p:nvSpPr>
        <p:spPr>
          <a:xfrm>
            <a:off x="2658996" y="4769767"/>
            <a:ext cx="19096900" cy="2564804"/>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8000" b="0" i="0" u="none" strike="noStrike" cap="none" dirty="0">
                <a:solidFill>
                  <a:srgbClr val="FF7E79"/>
                </a:solidFill>
                <a:latin typeface="Arial"/>
                <a:ea typeface="Arial"/>
                <a:cs typeface="Arial"/>
                <a:sym typeface="Arial"/>
              </a:rPr>
              <a:t>WHAT IS </a:t>
            </a:r>
            <a:r>
              <a:rPr lang="en-GB" sz="8000" b="0" i="0" u="none" strike="noStrike" cap="none" dirty="0" smtClean="0">
                <a:solidFill>
                  <a:srgbClr val="FF7E79"/>
                </a:solidFill>
                <a:latin typeface="Arial"/>
                <a:ea typeface="Arial"/>
                <a:cs typeface="Arial"/>
                <a:sym typeface="Arial"/>
              </a:rPr>
              <a:t>SOCIAL </a:t>
            </a:r>
            <a:r>
              <a:rPr lang="en-GB" sz="8000" b="0" i="0" u="none" strike="noStrike" cap="none" dirty="0">
                <a:solidFill>
                  <a:srgbClr val="FF7E79"/>
                </a:solidFill>
                <a:latin typeface="Arial"/>
                <a:ea typeface="Arial"/>
                <a:cs typeface="Arial"/>
                <a:sym typeface="Arial"/>
              </a:rPr>
              <a:t>INTRAPRENEURSHIP?</a:t>
            </a:r>
          </a:p>
        </p:txBody>
      </p:sp>
      <p:pic>
        <p:nvPicPr>
          <p:cNvPr id="167" name="Shape 167"/>
          <p:cNvPicPr preferRelativeResize="0"/>
          <p:nvPr/>
        </p:nvPicPr>
        <p:blipFill rotWithShape="1">
          <a:blip r:embed="rId4">
            <a:alphaModFix/>
          </a:blip>
          <a:srcRect/>
          <a:stretch/>
        </p:blipFill>
        <p:spPr>
          <a:xfrm>
            <a:off x="4465667" y="7558760"/>
            <a:ext cx="15452665" cy="76200"/>
          </a:xfrm>
          <a:prstGeom prst="rect">
            <a:avLst/>
          </a:prstGeom>
          <a:noFill/>
          <a:ln>
            <a:noFill/>
          </a:ln>
        </p:spPr>
      </p:pic>
      <p:sp>
        <p:nvSpPr>
          <p:cNvPr id="168" name="Shape 168"/>
          <p:cNvSpPr txBox="1"/>
          <p:nvPr/>
        </p:nvSpPr>
        <p:spPr>
          <a:xfrm>
            <a:off x="127000" y="13446820"/>
            <a:ext cx="24129999" cy="256480"/>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GB" sz="1000" b="0" i="0" u="none" strike="noStrike" cap="none">
                <a:solidFill>
                  <a:srgbClr val="000000"/>
                </a:solidFill>
                <a:latin typeface="Arial"/>
                <a:ea typeface="Arial"/>
                <a:cs typeface="Arial"/>
                <a:sym typeface="Arial"/>
              </a:rPr>
              <a:t> Internal Only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a:stretch/>
        </p:blipFill>
        <p:spPr>
          <a:xfrm>
            <a:off x="0" y="-1"/>
            <a:ext cx="24384000" cy="1371600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Shape 178"/>
          <p:cNvPicPr preferRelativeResize="0"/>
          <p:nvPr/>
        </p:nvPicPr>
        <p:blipFill rotWithShape="1">
          <a:blip r:embed="rId3">
            <a:alphaModFix/>
          </a:blip>
          <a:srcRect/>
          <a:stretch/>
        </p:blipFill>
        <p:spPr>
          <a:xfrm>
            <a:off x="350000" y="312956"/>
            <a:ext cx="23684000" cy="13090088"/>
          </a:xfrm>
          <a:prstGeom prst="rect">
            <a:avLst/>
          </a:prstGeom>
          <a:noFill/>
          <a:ln>
            <a:noFill/>
          </a:ln>
        </p:spPr>
      </p:pic>
      <p:sp>
        <p:nvSpPr>
          <p:cNvPr id="179" name="Shape 179"/>
          <p:cNvSpPr/>
          <p:nvPr/>
        </p:nvSpPr>
        <p:spPr>
          <a:xfrm>
            <a:off x="1516980" y="5633864"/>
            <a:ext cx="21350037" cy="1384301"/>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8000" b="0" i="0" u="none" strike="noStrike" cap="none">
                <a:solidFill>
                  <a:srgbClr val="FF7E79"/>
                </a:solidFill>
                <a:latin typeface="Arial"/>
                <a:ea typeface="Arial"/>
                <a:cs typeface="Arial"/>
                <a:sym typeface="Arial"/>
              </a:rPr>
              <a:t>WHO ARE THE CIRCLE OF YOUNG INTRAPRENEURS?</a:t>
            </a:r>
          </a:p>
        </p:txBody>
      </p:sp>
      <p:pic>
        <p:nvPicPr>
          <p:cNvPr id="180" name="Shape 180"/>
          <p:cNvPicPr preferRelativeResize="0"/>
          <p:nvPr/>
        </p:nvPicPr>
        <p:blipFill rotWithShape="1">
          <a:blip r:embed="rId4">
            <a:alphaModFix/>
          </a:blip>
          <a:srcRect/>
          <a:stretch/>
        </p:blipFill>
        <p:spPr>
          <a:xfrm>
            <a:off x="1578933" y="7558760"/>
            <a:ext cx="21226133" cy="76200"/>
          </a:xfrm>
          <a:prstGeom prst="rect">
            <a:avLst/>
          </a:prstGeom>
          <a:noFill/>
          <a:ln>
            <a:noFill/>
          </a:ln>
        </p:spPr>
      </p:pic>
      <p:sp>
        <p:nvSpPr>
          <p:cNvPr id="181" name="Shape 181"/>
          <p:cNvSpPr txBox="1"/>
          <p:nvPr/>
        </p:nvSpPr>
        <p:spPr>
          <a:xfrm>
            <a:off x="127000" y="13446820"/>
            <a:ext cx="24129999" cy="256480"/>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GB" sz="1000" b="0" i="0" u="none" strike="noStrike" cap="none">
                <a:solidFill>
                  <a:srgbClr val="000000"/>
                </a:solidFill>
                <a:latin typeface="Arial"/>
                <a:ea typeface="Arial"/>
                <a:cs typeface="Arial"/>
                <a:sym typeface="Arial"/>
              </a:rPr>
              <a:t> Internal Only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rotWithShape="1">
          <a:blip r:embed="rId3">
            <a:alphaModFix/>
          </a:blip>
          <a:srcRect/>
          <a:stretch/>
        </p:blipFill>
        <p:spPr>
          <a:xfrm>
            <a:off x="350000" y="312956"/>
            <a:ext cx="23684000" cy="13090088"/>
          </a:xfrm>
          <a:prstGeom prst="rect">
            <a:avLst/>
          </a:prstGeom>
          <a:noFill/>
          <a:ln>
            <a:noFill/>
          </a:ln>
        </p:spPr>
      </p:pic>
      <p:pic>
        <p:nvPicPr>
          <p:cNvPr id="214" name="Shape 214"/>
          <p:cNvPicPr preferRelativeResize="0"/>
          <p:nvPr/>
        </p:nvPicPr>
        <p:blipFill rotWithShape="1">
          <a:blip r:embed="rId4">
            <a:alphaModFix/>
          </a:blip>
          <a:srcRect/>
          <a:stretch/>
        </p:blipFill>
        <p:spPr>
          <a:xfrm>
            <a:off x="1578933" y="7558760"/>
            <a:ext cx="21226133" cy="76200"/>
          </a:xfrm>
          <a:prstGeom prst="rect">
            <a:avLst/>
          </a:prstGeom>
          <a:noFill/>
          <a:ln>
            <a:noFill/>
          </a:ln>
        </p:spPr>
      </p:pic>
      <p:sp>
        <p:nvSpPr>
          <p:cNvPr id="215" name="Shape 215"/>
          <p:cNvSpPr/>
          <p:nvPr/>
        </p:nvSpPr>
        <p:spPr>
          <a:xfrm>
            <a:off x="1516980" y="5166723"/>
            <a:ext cx="21350037" cy="231858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7E79"/>
              </a:buClr>
              <a:buSzPct val="25000"/>
              <a:buFont typeface="Arial"/>
              <a:buNone/>
            </a:pPr>
            <a:r>
              <a:rPr lang="en-GB" sz="7200" b="0" i="0" u="none" strike="noStrike" cap="none">
                <a:solidFill>
                  <a:srgbClr val="FF7E79"/>
                </a:solidFill>
                <a:latin typeface="Arial"/>
                <a:ea typeface="Arial"/>
                <a:cs typeface="Arial"/>
                <a:sym typeface="Arial"/>
              </a:rPr>
              <a:t>WHY IS SOCIAL INTRAPRENEURSHIP IMPORTANT?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2044</Words>
  <Application>Microsoft Office PowerPoint</Application>
  <PresentationFormat>Custom</PresentationFormat>
  <Paragraphs>194</Paragraphs>
  <Slides>23</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3" baseType="lpstr">
      <vt:lpstr>Barclaycard Co Lt</vt:lpstr>
      <vt:lpstr>Avenir</vt:lpstr>
      <vt:lpstr>Helvetica Neue</vt:lpstr>
      <vt:lpstr>Calibri</vt:lpstr>
      <vt:lpstr>Expert Sans Regular</vt:lpstr>
      <vt:lpstr>Noto Sans Symbols</vt:lpstr>
      <vt:lpstr>Arial</vt:lpstr>
      <vt:lpstr>Wingdings</vt:lpstr>
      <vt:lpstr>White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Barclays RoundUp</vt:lpstr>
      <vt:lpstr>Barclays RoundUp is a collaborative micro-donation initiative that facilitates a virtuous cycle amongst users, charities and Barclays</vt:lpstr>
      <vt:lpstr>PowerPoint Presentation</vt:lpstr>
      <vt:lpstr>RoundUp – Final Model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Portley, Mary</dc:creator>
  <cp:lastModifiedBy>Portley, Mary</cp:lastModifiedBy>
  <cp:revision>16</cp:revision>
  <dcterms:modified xsi:type="dcterms:W3CDTF">2017-06-26T10:04:41Z</dcterms:modified>
</cp:coreProperties>
</file>